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1169" r:id="rId2"/>
    <p:sldId id="1143" r:id="rId3"/>
    <p:sldId id="400" r:id="rId4"/>
    <p:sldId id="1159" r:id="rId5"/>
    <p:sldId id="1183" r:id="rId6"/>
    <p:sldId id="1184" r:id="rId7"/>
    <p:sldId id="1172" r:id="rId8"/>
    <p:sldId id="1175" r:id="rId9"/>
    <p:sldId id="1176" r:id="rId10"/>
    <p:sldId id="1182" r:id="rId11"/>
    <p:sldId id="1180" r:id="rId12"/>
    <p:sldId id="1197" r:id="rId13"/>
    <p:sldId id="1061" r:id="rId14"/>
    <p:sldId id="1199" r:id="rId15"/>
    <p:sldId id="1173" r:id="rId16"/>
    <p:sldId id="1181" r:id="rId17"/>
    <p:sldId id="1020" r:id="rId18"/>
    <p:sldId id="1021" r:id="rId19"/>
    <p:sldId id="1022" r:id="rId20"/>
    <p:sldId id="421" r:id="rId21"/>
    <p:sldId id="1023" r:id="rId22"/>
    <p:sldId id="1186" r:id="rId23"/>
    <p:sldId id="1166" r:id="rId24"/>
    <p:sldId id="1200" r:id="rId25"/>
    <p:sldId id="1201" r:id="rId26"/>
    <p:sldId id="1188" r:id="rId27"/>
    <p:sldId id="1202" r:id="rId28"/>
    <p:sldId id="1189" r:id="rId29"/>
    <p:sldId id="1190" r:id="rId30"/>
    <p:sldId id="1015" r:id="rId31"/>
    <p:sldId id="1179" r:id="rId32"/>
    <p:sldId id="1194" r:id="rId33"/>
    <p:sldId id="1177" r:id="rId34"/>
    <p:sldId id="1192" r:id="rId35"/>
    <p:sldId id="1193" r:id="rId36"/>
    <p:sldId id="406" r:id="rId37"/>
    <p:sldId id="1195" r:id="rId38"/>
    <p:sldId id="1178" r:id="rId39"/>
    <p:sldId id="1097" r:id="rId40"/>
    <p:sldId id="1187" r:id="rId41"/>
    <p:sldId id="1124" r:id="rId42"/>
    <p:sldId id="1196" r:id="rId43"/>
    <p:sldId id="1129" r:id="rId44"/>
    <p:sldId id="1198" r:id="rId45"/>
    <p:sldId id="1191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1743" autoAdjust="0"/>
  </p:normalViewPr>
  <p:slideViewPr>
    <p:cSldViewPr snapToGrid="0">
      <p:cViewPr varScale="1">
        <p:scale>
          <a:sx n="46" d="100"/>
          <a:sy n="46" d="100"/>
        </p:scale>
        <p:origin x="11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45113-181D-F24A-9601-428D98390368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9B66701-E2FA-6648-B387-64E055EF1489}">
      <dgm:prSet/>
      <dgm:spPr/>
      <dgm:t>
        <a:bodyPr/>
        <a:lstStyle/>
        <a:p>
          <a:r>
            <a:rPr lang="uk-UA"/>
            <a:t>Кандидат у патронатні вихователі</a:t>
          </a:r>
        </a:p>
      </dgm:t>
    </dgm:pt>
    <dgm:pt modelId="{9A8E0EC7-34B0-EA42-B7E9-2A4FFB9DA891}" type="parTrans" cxnId="{B26289A7-3ACA-844C-ACED-2CCBA095A01B}">
      <dgm:prSet/>
      <dgm:spPr/>
      <dgm:t>
        <a:bodyPr/>
        <a:lstStyle/>
        <a:p>
          <a:endParaRPr lang="en-GB"/>
        </a:p>
      </dgm:t>
    </dgm:pt>
    <dgm:pt modelId="{6B9B49E7-2110-2245-8A7D-D83B6D943F89}" type="sibTrans" cxnId="{B26289A7-3ACA-844C-ACED-2CCBA095A01B}">
      <dgm:prSet/>
      <dgm:spPr/>
      <dgm:t>
        <a:bodyPr/>
        <a:lstStyle/>
        <a:p>
          <a:endParaRPr lang="en-GB"/>
        </a:p>
      </dgm:t>
    </dgm:pt>
    <dgm:pt modelId="{8028F3B5-EFC3-F948-AA13-CFA8CB01AB98}">
      <dgm:prSet/>
      <dgm:spPr/>
      <dgm:t>
        <a:bodyPr/>
        <a:lstStyle/>
        <a:p>
          <a:r>
            <a:rPr lang="uk-UA"/>
            <a:t>Добровільний помічник</a:t>
          </a:r>
        </a:p>
      </dgm:t>
    </dgm:pt>
    <dgm:pt modelId="{2C9E91D7-3DB8-5540-9433-9308B9438A37}" type="parTrans" cxnId="{17975A39-8E55-7D41-BBA8-059E5A47F4F8}">
      <dgm:prSet/>
      <dgm:spPr/>
      <dgm:t>
        <a:bodyPr/>
        <a:lstStyle/>
        <a:p>
          <a:endParaRPr lang="en-GB"/>
        </a:p>
      </dgm:t>
    </dgm:pt>
    <dgm:pt modelId="{F7F8310F-7DAA-1C4C-A362-C8F7560CE789}" type="sibTrans" cxnId="{17975A39-8E55-7D41-BBA8-059E5A47F4F8}">
      <dgm:prSet/>
      <dgm:spPr/>
      <dgm:t>
        <a:bodyPr/>
        <a:lstStyle/>
        <a:p>
          <a:endParaRPr lang="en-GB"/>
        </a:p>
      </dgm:t>
    </dgm:pt>
    <dgm:pt modelId="{B26B3CB1-E3AA-CC45-A0C1-CD038A97FE4F}">
      <dgm:prSet/>
      <dgm:spPr/>
      <dgm:t>
        <a:bodyPr/>
        <a:lstStyle/>
        <a:p>
          <a:r>
            <a:rPr lang="uk-UA"/>
            <a:t>Належні житлово-побутові умови</a:t>
          </a:r>
        </a:p>
      </dgm:t>
    </dgm:pt>
    <dgm:pt modelId="{47C98A1A-C6F6-BA40-9D6B-7F850F888628}" type="parTrans" cxnId="{8E141280-1AB3-1242-A2A7-73DB60FD2D12}">
      <dgm:prSet/>
      <dgm:spPr/>
      <dgm:t>
        <a:bodyPr/>
        <a:lstStyle/>
        <a:p>
          <a:endParaRPr lang="en-GB"/>
        </a:p>
      </dgm:t>
    </dgm:pt>
    <dgm:pt modelId="{C343D18E-FA78-A442-B3E0-9E4BF165DE79}" type="sibTrans" cxnId="{8E141280-1AB3-1242-A2A7-73DB60FD2D12}">
      <dgm:prSet/>
      <dgm:spPr/>
      <dgm:t>
        <a:bodyPr/>
        <a:lstStyle/>
        <a:p>
          <a:endParaRPr lang="en-GB"/>
        </a:p>
      </dgm:t>
    </dgm:pt>
    <dgm:pt modelId="{F6E530C0-C8CD-E448-87DE-0CEA77C2AB4D}">
      <dgm:prSet/>
      <dgm:spPr/>
      <dgm:t>
        <a:bodyPr/>
        <a:lstStyle/>
        <a:p>
          <a:r>
            <a:rPr lang="uk-UA" b="1"/>
            <a:t>особа, яка виявила бажання </a:t>
          </a:r>
          <a:r>
            <a:rPr lang="uk-UA"/>
            <a:t>виконувати обов’язки патронатного вихователя на професійній основі </a:t>
          </a:r>
          <a:r>
            <a:rPr lang="uk-UA" b="1"/>
            <a:t>та має добровільного помічника, належні умови проживання</a:t>
          </a:r>
          <a:endParaRPr lang="en-GB"/>
        </a:p>
      </dgm:t>
    </dgm:pt>
    <dgm:pt modelId="{CD406589-58C2-8F4D-BCBB-33B0A75AA59F}" type="parTrans" cxnId="{95B01E3E-B741-C443-8BDE-C2ECB627FF1B}">
      <dgm:prSet/>
      <dgm:spPr/>
      <dgm:t>
        <a:bodyPr/>
        <a:lstStyle/>
        <a:p>
          <a:endParaRPr lang="en-GB"/>
        </a:p>
      </dgm:t>
    </dgm:pt>
    <dgm:pt modelId="{524A97E1-E18A-C04D-B1CC-BFF896E362FC}" type="sibTrans" cxnId="{95B01E3E-B741-C443-8BDE-C2ECB627FF1B}">
      <dgm:prSet/>
      <dgm:spPr/>
      <dgm:t>
        <a:bodyPr/>
        <a:lstStyle/>
        <a:p>
          <a:endParaRPr lang="en-GB"/>
        </a:p>
      </dgm:t>
    </dgm:pt>
    <dgm:pt modelId="{F6F18232-F0A6-8A4E-8487-BAB1EB8EB7D8}">
      <dgm:prSet/>
      <dgm:spPr/>
      <dgm:t>
        <a:bodyPr/>
        <a:lstStyle/>
        <a:p>
          <a:r>
            <a:rPr lang="uk-UA" b="1"/>
            <a:t>повнолітній член сім’ї чи повнолітня особа</a:t>
          </a:r>
          <a:r>
            <a:rPr lang="uk-UA"/>
            <a:t>, яка проживає на спільній житловій площі із кандидатом у патронатні вихователі, </a:t>
          </a:r>
          <a:r>
            <a:rPr lang="uk-UA" b="1"/>
            <a:t>готова пройти навчання і надавати допомогу</a:t>
          </a:r>
          <a:r>
            <a:rPr lang="uk-UA"/>
            <a:t> </a:t>
          </a:r>
          <a:r>
            <a:rPr lang="uk-UA" b="1"/>
            <a:t>у догляді за дитиною</a:t>
          </a:r>
          <a:r>
            <a:rPr lang="uk-UA"/>
            <a:t>, влаштованою до сімʼї патронатного вихователя</a:t>
          </a:r>
          <a:endParaRPr lang="en-GB"/>
        </a:p>
      </dgm:t>
    </dgm:pt>
    <dgm:pt modelId="{A1C8E89F-E203-904D-9965-984B3C3320CF}" type="parTrans" cxnId="{8A552C1A-FF4B-1B4C-B6BC-45DBBC51E3CD}">
      <dgm:prSet/>
      <dgm:spPr/>
      <dgm:t>
        <a:bodyPr/>
        <a:lstStyle/>
        <a:p>
          <a:endParaRPr lang="en-GB"/>
        </a:p>
      </dgm:t>
    </dgm:pt>
    <dgm:pt modelId="{ACCCDD91-C4C1-6E46-B96F-2F9418F7BE19}" type="sibTrans" cxnId="{8A552C1A-FF4B-1B4C-B6BC-45DBBC51E3CD}">
      <dgm:prSet/>
      <dgm:spPr/>
      <dgm:t>
        <a:bodyPr/>
        <a:lstStyle/>
        <a:p>
          <a:endParaRPr lang="en-GB"/>
        </a:p>
      </dgm:t>
    </dgm:pt>
    <dgm:pt modelId="{863A6D66-2731-C84B-BC49-F601EF66761F}">
      <dgm:prSet/>
      <dgm:spPr/>
      <dgm:t>
        <a:bodyPr/>
        <a:lstStyle/>
        <a:p>
          <a:r>
            <a:rPr lang="uk-UA" b="1" dirty="0"/>
            <a:t>наявність окремої кімнати </a:t>
          </a:r>
          <a:r>
            <a:rPr lang="uk-UA" dirty="0"/>
            <a:t>(крім прохідних кімнат, кімнат мансардного або підвального типу) та </a:t>
          </a:r>
          <a:r>
            <a:rPr lang="uk-UA" b="1" dirty="0"/>
            <a:t>побутових зручностей за місцем свого фактичного проживання</a:t>
          </a:r>
          <a:endParaRPr lang="en-GB" dirty="0"/>
        </a:p>
      </dgm:t>
    </dgm:pt>
    <dgm:pt modelId="{535654FD-F97A-5746-A481-A1A13740EBF3}" type="parTrans" cxnId="{81F882AE-4F87-1741-9524-6529DD90B2F5}">
      <dgm:prSet/>
      <dgm:spPr/>
      <dgm:t>
        <a:bodyPr/>
        <a:lstStyle/>
        <a:p>
          <a:endParaRPr lang="en-GB"/>
        </a:p>
      </dgm:t>
    </dgm:pt>
    <dgm:pt modelId="{42E6F374-5A60-EB47-A44E-9AA80CD589F1}" type="sibTrans" cxnId="{81F882AE-4F87-1741-9524-6529DD90B2F5}">
      <dgm:prSet/>
      <dgm:spPr/>
      <dgm:t>
        <a:bodyPr/>
        <a:lstStyle/>
        <a:p>
          <a:endParaRPr lang="en-GB"/>
        </a:p>
      </dgm:t>
    </dgm:pt>
    <dgm:pt modelId="{D424262A-19CE-4853-950A-AE611ECFB9C1}" type="pres">
      <dgm:prSet presAssocID="{37745113-181D-F24A-9601-428D98390368}" presName="Name0" presStyleCnt="0">
        <dgm:presLayoutVars>
          <dgm:dir/>
          <dgm:animLvl val="lvl"/>
          <dgm:resizeHandles val="exact"/>
        </dgm:presLayoutVars>
      </dgm:prSet>
      <dgm:spPr/>
    </dgm:pt>
    <dgm:pt modelId="{E7F95E99-BDF5-43ED-8A1A-4710A69AF1E3}" type="pres">
      <dgm:prSet presAssocID="{59B66701-E2FA-6648-B387-64E055EF1489}" presName="composite" presStyleCnt="0"/>
      <dgm:spPr/>
    </dgm:pt>
    <dgm:pt modelId="{DB879E89-CF00-4666-801D-DCB6DD44C6F4}" type="pres">
      <dgm:prSet presAssocID="{59B66701-E2FA-6648-B387-64E055EF1489}" presName="parTx" presStyleLbl="alignNode1" presStyleIdx="0" presStyleCnt="3">
        <dgm:presLayoutVars>
          <dgm:chMax val="0"/>
          <dgm:chPref val="0"/>
        </dgm:presLayoutVars>
      </dgm:prSet>
      <dgm:spPr/>
    </dgm:pt>
    <dgm:pt modelId="{075A8209-CD4F-4883-B192-64C46CCBA80B}" type="pres">
      <dgm:prSet presAssocID="{59B66701-E2FA-6648-B387-64E055EF1489}" presName="desTx" presStyleLbl="alignAccFollowNode1" presStyleIdx="0" presStyleCnt="3">
        <dgm:presLayoutVars/>
      </dgm:prSet>
      <dgm:spPr/>
    </dgm:pt>
    <dgm:pt modelId="{5A3E50B0-E563-46F5-B295-08B099E84F8A}" type="pres">
      <dgm:prSet presAssocID="{6B9B49E7-2110-2245-8A7D-D83B6D943F89}" presName="space" presStyleCnt="0"/>
      <dgm:spPr/>
    </dgm:pt>
    <dgm:pt modelId="{3A682A6C-5059-45FC-97DB-A1DB0AE04606}" type="pres">
      <dgm:prSet presAssocID="{8028F3B5-EFC3-F948-AA13-CFA8CB01AB98}" presName="composite" presStyleCnt="0"/>
      <dgm:spPr/>
    </dgm:pt>
    <dgm:pt modelId="{8AA67C14-CBD9-4CEA-930A-7E26D8E952BD}" type="pres">
      <dgm:prSet presAssocID="{8028F3B5-EFC3-F948-AA13-CFA8CB01AB98}" presName="parTx" presStyleLbl="alignNode1" presStyleIdx="1" presStyleCnt="3">
        <dgm:presLayoutVars>
          <dgm:chMax val="0"/>
          <dgm:chPref val="0"/>
        </dgm:presLayoutVars>
      </dgm:prSet>
      <dgm:spPr/>
    </dgm:pt>
    <dgm:pt modelId="{A69B7611-DC78-4681-AA58-2B80450DFADD}" type="pres">
      <dgm:prSet presAssocID="{8028F3B5-EFC3-F948-AA13-CFA8CB01AB98}" presName="desTx" presStyleLbl="alignAccFollowNode1" presStyleIdx="1" presStyleCnt="3">
        <dgm:presLayoutVars/>
      </dgm:prSet>
      <dgm:spPr/>
    </dgm:pt>
    <dgm:pt modelId="{A694D4F0-4FAA-49E2-8FB0-113FE4FC8FFB}" type="pres">
      <dgm:prSet presAssocID="{F7F8310F-7DAA-1C4C-A362-C8F7560CE789}" presName="space" presStyleCnt="0"/>
      <dgm:spPr/>
    </dgm:pt>
    <dgm:pt modelId="{9AB02AC9-0AD1-4631-A7D6-748931C78D3B}" type="pres">
      <dgm:prSet presAssocID="{B26B3CB1-E3AA-CC45-A0C1-CD038A97FE4F}" presName="composite" presStyleCnt="0"/>
      <dgm:spPr/>
    </dgm:pt>
    <dgm:pt modelId="{9AA894C1-6390-4299-9D7D-296603825FD0}" type="pres">
      <dgm:prSet presAssocID="{B26B3CB1-E3AA-CC45-A0C1-CD038A97FE4F}" presName="parTx" presStyleLbl="alignNode1" presStyleIdx="2" presStyleCnt="3">
        <dgm:presLayoutVars>
          <dgm:chMax val="0"/>
          <dgm:chPref val="0"/>
        </dgm:presLayoutVars>
      </dgm:prSet>
      <dgm:spPr/>
    </dgm:pt>
    <dgm:pt modelId="{998ABC52-2C6C-47EB-8E89-43ABBE9DF32E}" type="pres">
      <dgm:prSet presAssocID="{B26B3CB1-E3AA-CC45-A0C1-CD038A97FE4F}" presName="desTx" presStyleLbl="alignAccFollowNode1" presStyleIdx="2" presStyleCnt="3">
        <dgm:presLayoutVars/>
      </dgm:prSet>
      <dgm:spPr/>
    </dgm:pt>
  </dgm:ptLst>
  <dgm:cxnLst>
    <dgm:cxn modelId="{296E0B0B-4380-47A0-8659-8F7DD385DAF8}" type="presOf" srcId="{B26B3CB1-E3AA-CC45-A0C1-CD038A97FE4F}" destId="{9AA894C1-6390-4299-9D7D-296603825FD0}" srcOrd="0" destOrd="0" presId="urn:microsoft.com/office/officeart/2016/7/layout/ChevronBlockProcess"/>
    <dgm:cxn modelId="{8A552C1A-FF4B-1B4C-B6BC-45DBBC51E3CD}" srcId="{8028F3B5-EFC3-F948-AA13-CFA8CB01AB98}" destId="{F6F18232-F0A6-8A4E-8487-BAB1EB8EB7D8}" srcOrd="0" destOrd="0" parTransId="{A1C8E89F-E203-904D-9965-984B3C3320CF}" sibTransId="{ACCCDD91-C4C1-6E46-B96F-2F9418F7BE19}"/>
    <dgm:cxn modelId="{887EB82F-5E03-451D-9955-4B8E5D33D08B}" type="presOf" srcId="{59B66701-E2FA-6648-B387-64E055EF1489}" destId="{DB879E89-CF00-4666-801D-DCB6DD44C6F4}" srcOrd="0" destOrd="0" presId="urn:microsoft.com/office/officeart/2016/7/layout/ChevronBlockProcess"/>
    <dgm:cxn modelId="{17975A39-8E55-7D41-BBA8-059E5A47F4F8}" srcId="{37745113-181D-F24A-9601-428D98390368}" destId="{8028F3B5-EFC3-F948-AA13-CFA8CB01AB98}" srcOrd="1" destOrd="0" parTransId="{2C9E91D7-3DB8-5540-9433-9308B9438A37}" sibTransId="{F7F8310F-7DAA-1C4C-A362-C8F7560CE789}"/>
    <dgm:cxn modelId="{95B01E3E-B741-C443-8BDE-C2ECB627FF1B}" srcId="{59B66701-E2FA-6648-B387-64E055EF1489}" destId="{F6E530C0-C8CD-E448-87DE-0CEA77C2AB4D}" srcOrd="0" destOrd="0" parTransId="{CD406589-58C2-8F4D-BCBB-33B0A75AA59F}" sibTransId="{524A97E1-E18A-C04D-B1CC-BFF896E362FC}"/>
    <dgm:cxn modelId="{8F74D742-A62B-429C-8A57-D51114398BDA}" type="presOf" srcId="{F6E530C0-C8CD-E448-87DE-0CEA77C2AB4D}" destId="{075A8209-CD4F-4883-B192-64C46CCBA80B}" srcOrd="0" destOrd="0" presId="urn:microsoft.com/office/officeart/2016/7/layout/ChevronBlockProcess"/>
    <dgm:cxn modelId="{85FCE769-1E5C-4257-9A54-FE86BCFCB2A7}" type="presOf" srcId="{F6F18232-F0A6-8A4E-8487-BAB1EB8EB7D8}" destId="{A69B7611-DC78-4681-AA58-2B80450DFADD}" srcOrd="0" destOrd="0" presId="urn:microsoft.com/office/officeart/2016/7/layout/ChevronBlockProcess"/>
    <dgm:cxn modelId="{68195E53-7E66-43D7-A8F6-AE9E9342A0E2}" type="presOf" srcId="{37745113-181D-F24A-9601-428D98390368}" destId="{D424262A-19CE-4853-950A-AE611ECFB9C1}" srcOrd="0" destOrd="0" presId="urn:microsoft.com/office/officeart/2016/7/layout/ChevronBlockProcess"/>
    <dgm:cxn modelId="{8E141280-1AB3-1242-A2A7-73DB60FD2D12}" srcId="{37745113-181D-F24A-9601-428D98390368}" destId="{B26B3CB1-E3AA-CC45-A0C1-CD038A97FE4F}" srcOrd="2" destOrd="0" parTransId="{47C98A1A-C6F6-BA40-9D6B-7F850F888628}" sibTransId="{C343D18E-FA78-A442-B3E0-9E4BF165DE79}"/>
    <dgm:cxn modelId="{DAD31B90-5E56-4F04-A6EB-62844F981639}" type="presOf" srcId="{863A6D66-2731-C84B-BC49-F601EF66761F}" destId="{998ABC52-2C6C-47EB-8E89-43ABBE9DF32E}" srcOrd="0" destOrd="0" presId="urn:microsoft.com/office/officeart/2016/7/layout/ChevronBlockProcess"/>
    <dgm:cxn modelId="{B26289A7-3ACA-844C-ACED-2CCBA095A01B}" srcId="{37745113-181D-F24A-9601-428D98390368}" destId="{59B66701-E2FA-6648-B387-64E055EF1489}" srcOrd="0" destOrd="0" parTransId="{9A8E0EC7-34B0-EA42-B7E9-2A4FFB9DA891}" sibTransId="{6B9B49E7-2110-2245-8A7D-D83B6D943F89}"/>
    <dgm:cxn modelId="{81F882AE-4F87-1741-9524-6529DD90B2F5}" srcId="{B26B3CB1-E3AA-CC45-A0C1-CD038A97FE4F}" destId="{863A6D66-2731-C84B-BC49-F601EF66761F}" srcOrd="0" destOrd="0" parTransId="{535654FD-F97A-5746-A481-A1A13740EBF3}" sibTransId="{42E6F374-5A60-EB47-A44E-9AA80CD589F1}"/>
    <dgm:cxn modelId="{2E00D7FC-F0C8-4497-9CD1-4A7445A0ED43}" type="presOf" srcId="{8028F3B5-EFC3-F948-AA13-CFA8CB01AB98}" destId="{8AA67C14-CBD9-4CEA-930A-7E26D8E952BD}" srcOrd="0" destOrd="0" presId="urn:microsoft.com/office/officeart/2016/7/layout/ChevronBlockProcess"/>
    <dgm:cxn modelId="{689C3885-5BB0-4993-8FB1-D41EE180EAA1}" type="presParOf" srcId="{D424262A-19CE-4853-950A-AE611ECFB9C1}" destId="{E7F95E99-BDF5-43ED-8A1A-4710A69AF1E3}" srcOrd="0" destOrd="0" presId="urn:microsoft.com/office/officeart/2016/7/layout/ChevronBlockProcess"/>
    <dgm:cxn modelId="{8C86B999-84DD-4DE6-9637-CACC814E3702}" type="presParOf" srcId="{E7F95E99-BDF5-43ED-8A1A-4710A69AF1E3}" destId="{DB879E89-CF00-4666-801D-DCB6DD44C6F4}" srcOrd="0" destOrd="0" presId="urn:microsoft.com/office/officeart/2016/7/layout/ChevronBlockProcess"/>
    <dgm:cxn modelId="{7BCA3D89-8461-4450-89F3-53CA80BFA507}" type="presParOf" srcId="{E7F95E99-BDF5-43ED-8A1A-4710A69AF1E3}" destId="{075A8209-CD4F-4883-B192-64C46CCBA80B}" srcOrd="1" destOrd="0" presId="urn:microsoft.com/office/officeart/2016/7/layout/ChevronBlockProcess"/>
    <dgm:cxn modelId="{0F561DC0-D596-4EDC-A13B-724E290EF562}" type="presParOf" srcId="{D424262A-19CE-4853-950A-AE611ECFB9C1}" destId="{5A3E50B0-E563-46F5-B295-08B099E84F8A}" srcOrd="1" destOrd="0" presId="urn:microsoft.com/office/officeart/2016/7/layout/ChevronBlockProcess"/>
    <dgm:cxn modelId="{6651C7E4-40DF-415A-BEA6-C88C92E2896C}" type="presParOf" srcId="{D424262A-19CE-4853-950A-AE611ECFB9C1}" destId="{3A682A6C-5059-45FC-97DB-A1DB0AE04606}" srcOrd="2" destOrd="0" presId="urn:microsoft.com/office/officeart/2016/7/layout/ChevronBlockProcess"/>
    <dgm:cxn modelId="{A7CE1044-CF4B-4B4E-9510-1718D57DDF2A}" type="presParOf" srcId="{3A682A6C-5059-45FC-97DB-A1DB0AE04606}" destId="{8AA67C14-CBD9-4CEA-930A-7E26D8E952BD}" srcOrd="0" destOrd="0" presId="urn:microsoft.com/office/officeart/2016/7/layout/ChevronBlockProcess"/>
    <dgm:cxn modelId="{12B51368-F258-4D2D-8CFF-FFD5F5744A8E}" type="presParOf" srcId="{3A682A6C-5059-45FC-97DB-A1DB0AE04606}" destId="{A69B7611-DC78-4681-AA58-2B80450DFADD}" srcOrd="1" destOrd="0" presId="urn:microsoft.com/office/officeart/2016/7/layout/ChevronBlockProcess"/>
    <dgm:cxn modelId="{5F1C621F-B7B8-45C5-8C1F-7063DA67D149}" type="presParOf" srcId="{D424262A-19CE-4853-950A-AE611ECFB9C1}" destId="{A694D4F0-4FAA-49E2-8FB0-113FE4FC8FFB}" srcOrd="3" destOrd="0" presId="urn:microsoft.com/office/officeart/2016/7/layout/ChevronBlockProcess"/>
    <dgm:cxn modelId="{CDACDFB0-13AB-442B-826E-7738AF39AC18}" type="presParOf" srcId="{D424262A-19CE-4853-950A-AE611ECFB9C1}" destId="{9AB02AC9-0AD1-4631-A7D6-748931C78D3B}" srcOrd="4" destOrd="0" presId="urn:microsoft.com/office/officeart/2016/7/layout/ChevronBlockProcess"/>
    <dgm:cxn modelId="{4E8561C5-2E70-4270-B9EC-FDC1064818C8}" type="presParOf" srcId="{9AB02AC9-0AD1-4631-A7D6-748931C78D3B}" destId="{9AA894C1-6390-4299-9D7D-296603825FD0}" srcOrd="0" destOrd="0" presId="urn:microsoft.com/office/officeart/2016/7/layout/ChevronBlockProcess"/>
    <dgm:cxn modelId="{9C2DB66B-E5C5-43FE-8274-82B66A6B9676}" type="presParOf" srcId="{9AB02AC9-0AD1-4631-A7D6-748931C78D3B}" destId="{998ABC52-2C6C-47EB-8E89-43ABBE9DF32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D027A-8D75-4532-A698-9172EA9EAC21}" type="doc">
      <dgm:prSet loTypeId="urn:microsoft.com/office/officeart/2005/8/layout/hierarchy4" loCatId="relationship" qsTypeId="urn:microsoft.com/office/officeart/2005/8/quickstyle/3d9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05AB3350-3DA2-4A75-B031-BD651BD05EC7}">
      <dgm:prSet phldrT="[Текст]"/>
      <dgm:spPr/>
      <dgm:t>
        <a:bodyPr/>
        <a:lstStyle/>
        <a:p>
          <a:r>
            <a:rPr lang="uk-UA"/>
            <a:t>Спільна мета – </a:t>
          </a:r>
          <a:r>
            <a:rPr lang="uk-UA" i="1"/>
            <a:t>забезпечення найкращих інтересів дитини</a:t>
          </a:r>
          <a:endParaRPr lang="ru-RU" i="1" dirty="0"/>
        </a:p>
      </dgm:t>
    </dgm:pt>
    <dgm:pt modelId="{42336486-0BA0-4EEA-969A-00E3BA322CD7}" type="parTrans" cxnId="{616BA919-9434-49D9-8496-0E5885226708}">
      <dgm:prSet/>
      <dgm:spPr/>
      <dgm:t>
        <a:bodyPr/>
        <a:lstStyle/>
        <a:p>
          <a:endParaRPr lang="ru-RU"/>
        </a:p>
      </dgm:t>
    </dgm:pt>
    <dgm:pt modelId="{F9FC938D-42F8-4AE4-B76E-EDD2F4D744E2}" type="sibTrans" cxnId="{616BA919-9434-49D9-8496-0E5885226708}">
      <dgm:prSet/>
      <dgm:spPr/>
      <dgm:t>
        <a:bodyPr/>
        <a:lstStyle/>
        <a:p>
          <a:endParaRPr lang="ru-RU"/>
        </a:p>
      </dgm:t>
    </dgm:pt>
    <dgm:pt modelId="{D95D68CB-12EC-4D85-8591-5AECB084ABDC}">
      <dgm:prSet phldrT="[Текст]"/>
      <dgm:spPr/>
      <dgm:t>
        <a:bodyPr/>
        <a:lstStyle/>
        <a:p>
          <a:r>
            <a:rPr lang="uk-UA" dirty="0"/>
            <a:t>Готовність до співпраці</a:t>
          </a:r>
          <a:endParaRPr lang="ru-RU" dirty="0"/>
        </a:p>
      </dgm:t>
    </dgm:pt>
    <dgm:pt modelId="{F708C5A2-228F-46C7-A0B8-4C518E047C62}" type="parTrans" cxnId="{7EDD3E19-C74A-4973-9F95-420F1B425252}">
      <dgm:prSet/>
      <dgm:spPr/>
      <dgm:t>
        <a:bodyPr/>
        <a:lstStyle/>
        <a:p>
          <a:endParaRPr lang="ru-RU"/>
        </a:p>
      </dgm:t>
    </dgm:pt>
    <dgm:pt modelId="{9D036D7B-A430-446B-AFD1-09EB42624BD2}" type="sibTrans" cxnId="{7EDD3E19-C74A-4973-9F95-420F1B425252}">
      <dgm:prSet/>
      <dgm:spPr/>
      <dgm:t>
        <a:bodyPr/>
        <a:lstStyle/>
        <a:p>
          <a:endParaRPr lang="ru-RU"/>
        </a:p>
      </dgm:t>
    </dgm:pt>
    <dgm:pt modelId="{10103847-557C-4927-AA1C-CB2CD3CD5FC5}">
      <dgm:prSet phldrT="[Текст]"/>
      <dgm:spPr/>
      <dgm:t>
        <a:bodyPr/>
        <a:lstStyle/>
        <a:p>
          <a:r>
            <a:rPr lang="uk-UA" dirty="0"/>
            <a:t>Досвід</a:t>
          </a:r>
          <a:endParaRPr lang="ru-RU" dirty="0"/>
        </a:p>
      </dgm:t>
    </dgm:pt>
    <dgm:pt modelId="{463D5904-3B7D-493E-8567-0E14CD57DD00}" type="parTrans" cxnId="{322EA255-6EFF-434B-B0DF-BC8BBE108C36}">
      <dgm:prSet/>
      <dgm:spPr/>
      <dgm:t>
        <a:bodyPr/>
        <a:lstStyle/>
        <a:p>
          <a:endParaRPr lang="ru-RU"/>
        </a:p>
      </dgm:t>
    </dgm:pt>
    <dgm:pt modelId="{7D1E114A-BA3C-4AFA-BD12-A6681188547D}" type="sibTrans" cxnId="{322EA255-6EFF-434B-B0DF-BC8BBE108C36}">
      <dgm:prSet/>
      <dgm:spPr/>
      <dgm:t>
        <a:bodyPr/>
        <a:lstStyle/>
        <a:p>
          <a:endParaRPr lang="ru-RU"/>
        </a:p>
      </dgm:t>
    </dgm:pt>
    <dgm:pt modelId="{80FF54EF-5F5B-4C09-A95C-7B54353AA52A}">
      <dgm:prSet phldrT="[Текст]"/>
      <dgm:spPr/>
      <dgm:t>
        <a:bodyPr/>
        <a:lstStyle/>
        <a:p>
          <a:r>
            <a:rPr lang="uk-UA" dirty="0"/>
            <a:t>Достовірні дані</a:t>
          </a:r>
          <a:endParaRPr lang="ru-RU" dirty="0"/>
        </a:p>
      </dgm:t>
    </dgm:pt>
    <dgm:pt modelId="{89C6FFEA-A83F-428B-B56B-C1BF0ECD85AF}" type="parTrans" cxnId="{1486A780-AA8D-4668-8E30-2A19EBB9FF5C}">
      <dgm:prSet/>
      <dgm:spPr/>
      <dgm:t>
        <a:bodyPr/>
        <a:lstStyle/>
        <a:p>
          <a:endParaRPr lang="ru-RU"/>
        </a:p>
      </dgm:t>
    </dgm:pt>
    <dgm:pt modelId="{E94AD0C6-935B-47B4-B664-2AC4304E4CB4}" type="sibTrans" cxnId="{1486A780-AA8D-4668-8E30-2A19EBB9FF5C}">
      <dgm:prSet/>
      <dgm:spPr/>
      <dgm:t>
        <a:bodyPr/>
        <a:lstStyle/>
        <a:p>
          <a:endParaRPr lang="ru-RU"/>
        </a:p>
      </dgm:t>
    </dgm:pt>
    <dgm:pt modelId="{530C840C-C38B-4C2D-A785-796187E596A8}">
      <dgm:prSet phldrT="[Текст]"/>
      <dgm:spPr/>
      <dgm:t>
        <a:bodyPr/>
        <a:lstStyle/>
        <a:p>
          <a:r>
            <a:rPr lang="uk-UA" dirty="0"/>
            <a:t>Зміни</a:t>
          </a:r>
          <a:endParaRPr lang="ru-RU" dirty="0"/>
        </a:p>
      </dgm:t>
    </dgm:pt>
    <dgm:pt modelId="{20B86A58-A10B-46AA-BC46-647309201AB2}" type="parTrans" cxnId="{1ACD8AD3-1DE4-41B2-8892-AB5FCEDD62B7}">
      <dgm:prSet/>
      <dgm:spPr/>
      <dgm:t>
        <a:bodyPr/>
        <a:lstStyle/>
        <a:p>
          <a:endParaRPr lang="ru-RU"/>
        </a:p>
      </dgm:t>
    </dgm:pt>
    <dgm:pt modelId="{5B46E4A3-D392-44CD-84EB-E23179A30917}" type="sibTrans" cxnId="{1ACD8AD3-1DE4-41B2-8892-AB5FCEDD62B7}">
      <dgm:prSet/>
      <dgm:spPr/>
      <dgm:t>
        <a:bodyPr/>
        <a:lstStyle/>
        <a:p>
          <a:endParaRPr lang="ru-RU"/>
        </a:p>
      </dgm:t>
    </dgm:pt>
    <dgm:pt modelId="{8D534730-7F03-405D-9002-419992E0EE6E}">
      <dgm:prSet phldrT="[Текст]"/>
      <dgm:spPr/>
      <dgm:t>
        <a:bodyPr/>
        <a:lstStyle/>
        <a:p>
          <a:r>
            <a:rPr lang="uk-UA" dirty="0"/>
            <a:t>Бачення </a:t>
          </a:r>
          <a:endParaRPr lang="ru-RU" dirty="0"/>
        </a:p>
      </dgm:t>
    </dgm:pt>
    <dgm:pt modelId="{6AF6CC74-B607-4737-8FC7-A8CF0A285F45}" type="parTrans" cxnId="{A3627FC7-59FB-422D-8982-B48E3D4B7DAC}">
      <dgm:prSet/>
      <dgm:spPr/>
      <dgm:t>
        <a:bodyPr/>
        <a:lstStyle/>
        <a:p>
          <a:endParaRPr lang="ru-RU"/>
        </a:p>
      </dgm:t>
    </dgm:pt>
    <dgm:pt modelId="{C4018906-5B95-46F6-9525-F128035E3859}" type="sibTrans" cxnId="{A3627FC7-59FB-422D-8982-B48E3D4B7DAC}">
      <dgm:prSet/>
      <dgm:spPr/>
      <dgm:t>
        <a:bodyPr/>
        <a:lstStyle/>
        <a:p>
          <a:endParaRPr lang="ru-RU"/>
        </a:p>
      </dgm:t>
    </dgm:pt>
    <dgm:pt modelId="{5838DD49-8405-40A6-AB1C-0934A7716697}" type="pres">
      <dgm:prSet presAssocID="{41BD027A-8D75-4532-A698-9172EA9EAC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991D74-E376-40D8-AAE4-48F76CD46C97}" type="pres">
      <dgm:prSet presAssocID="{05AB3350-3DA2-4A75-B031-BD651BD05EC7}" presName="vertOne" presStyleCnt="0"/>
      <dgm:spPr/>
    </dgm:pt>
    <dgm:pt modelId="{F8EF50F1-2A78-416B-8497-C6F03F14C2DE}" type="pres">
      <dgm:prSet presAssocID="{05AB3350-3DA2-4A75-B031-BD651BD05EC7}" presName="txOne" presStyleLbl="node0" presStyleIdx="0" presStyleCnt="1">
        <dgm:presLayoutVars>
          <dgm:chPref val="3"/>
        </dgm:presLayoutVars>
      </dgm:prSet>
      <dgm:spPr/>
    </dgm:pt>
    <dgm:pt modelId="{319A0BD7-4C18-4655-863C-16F679DACC55}" type="pres">
      <dgm:prSet presAssocID="{05AB3350-3DA2-4A75-B031-BD651BD05EC7}" presName="parTransOne" presStyleCnt="0"/>
      <dgm:spPr/>
    </dgm:pt>
    <dgm:pt modelId="{A168F36A-1B31-4810-9635-9818AB63FB65}" type="pres">
      <dgm:prSet presAssocID="{05AB3350-3DA2-4A75-B031-BD651BD05EC7}" presName="horzOne" presStyleCnt="0"/>
      <dgm:spPr/>
    </dgm:pt>
    <dgm:pt modelId="{64B6BCB3-284C-47A6-ADFE-5D7DFBD32456}" type="pres">
      <dgm:prSet presAssocID="{D95D68CB-12EC-4D85-8591-5AECB084ABDC}" presName="vertTwo" presStyleCnt="0"/>
      <dgm:spPr/>
    </dgm:pt>
    <dgm:pt modelId="{94A73DC4-767A-4799-8B89-B06002072F5D}" type="pres">
      <dgm:prSet presAssocID="{D95D68CB-12EC-4D85-8591-5AECB084ABDC}" presName="txTwo" presStyleLbl="node2" presStyleIdx="0" presStyleCnt="2">
        <dgm:presLayoutVars>
          <dgm:chPref val="3"/>
        </dgm:presLayoutVars>
      </dgm:prSet>
      <dgm:spPr/>
    </dgm:pt>
    <dgm:pt modelId="{0B398613-F9C4-443D-BAF9-F833A8AE051C}" type="pres">
      <dgm:prSet presAssocID="{D95D68CB-12EC-4D85-8591-5AECB084ABDC}" presName="parTransTwo" presStyleCnt="0"/>
      <dgm:spPr/>
    </dgm:pt>
    <dgm:pt modelId="{F7BEF3A5-67B4-4FEB-9A52-C7B40B96D7D5}" type="pres">
      <dgm:prSet presAssocID="{D95D68CB-12EC-4D85-8591-5AECB084ABDC}" presName="horzTwo" presStyleCnt="0"/>
      <dgm:spPr/>
    </dgm:pt>
    <dgm:pt modelId="{CB94492D-FE12-4947-A59C-32C3E87A60C2}" type="pres">
      <dgm:prSet presAssocID="{10103847-557C-4927-AA1C-CB2CD3CD5FC5}" presName="vertThree" presStyleCnt="0"/>
      <dgm:spPr/>
    </dgm:pt>
    <dgm:pt modelId="{CA75090A-18D3-44C3-8974-A3D431A91670}" type="pres">
      <dgm:prSet presAssocID="{10103847-557C-4927-AA1C-CB2CD3CD5FC5}" presName="txThree" presStyleLbl="node3" presStyleIdx="0" presStyleCnt="3">
        <dgm:presLayoutVars>
          <dgm:chPref val="3"/>
        </dgm:presLayoutVars>
      </dgm:prSet>
      <dgm:spPr/>
    </dgm:pt>
    <dgm:pt modelId="{98CC9D3D-A190-4927-9335-C90088533E7A}" type="pres">
      <dgm:prSet presAssocID="{10103847-557C-4927-AA1C-CB2CD3CD5FC5}" presName="horzThree" presStyleCnt="0"/>
      <dgm:spPr/>
    </dgm:pt>
    <dgm:pt modelId="{D6EE5D74-5DA3-4940-B695-5BF409B44060}" type="pres">
      <dgm:prSet presAssocID="{7D1E114A-BA3C-4AFA-BD12-A6681188547D}" presName="sibSpaceThree" presStyleCnt="0"/>
      <dgm:spPr/>
    </dgm:pt>
    <dgm:pt modelId="{7366C24E-D19C-42E2-97B1-BCD4DABB60C0}" type="pres">
      <dgm:prSet presAssocID="{80FF54EF-5F5B-4C09-A95C-7B54353AA52A}" presName="vertThree" presStyleCnt="0"/>
      <dgm:spPr/>
    </dgm:pt>
    <dgm:pt modelId="{2D9AB6FD-55A3-43C6-A984-8C12472709F9}" type="pres">
      <dgm:prSet presAssocID="{80FF54EF-5F5B-4C09-A95C-7B54353AA52A}" presName="txThree" presStyleLbl="node3" presStyleIdx="1" presStyleCnt="3">
        <dgm:presLayoutVars>
          <dgm:chPref val="3"/>
        </dgm:presLayoutVars>
      </dgm:prSet>
      <dgm:spPr/>
    </dgm:pt>
    <dgm:pt modelId="{01C5E055-FABF-4103-8356-55AF6C6E2982}" type="pres">
      <dgm:prSet presAssocID="{80FF54EF-5F5B-4C09-A95C-7B54353AA52A}" presName="horzThree" presStyleCnt="0"/>
      <dgm:spPr/>
    </dgm:pt>
    <dgm:pt modelId="{C6089F76-F556-4F11-B13C-AE9C3EC76E6D}" type="pres">
      <dgm:prSet presAssocID="{9D036D7B-A430-446B-AFD1-09EB42624BD2}" presName="sibSpaceTwo" presStyleCnt="0"/>
      <dgm:spPr/>
    </dgm:pt>
    <dgm:pt modelId="{92207EFD-1C56-4E4B-AD07-A6ECEB0035EA}" type="pres">
      <dgm:prSet presAssocID="{530C840C-C38B-4C2D-A785-796187E596A8}" presName="vertTwo" presStyleCnt="0"/>
      <dgm:spPr/>
    </dgm:pt>
    <dgm:pt modelId="{E34296DE-3617-4A13-9202-E8AB6DF1A82B}" type="pres">
      <dgm:prSet presAssocID="{530C840C-C38B-4C2D-A785-796187E596A8}" presName="txTwo" presStyleLbl="node2" presStyleIdx="1" presStyleCnt="2">
        <dgm:presLayoutVars>
          <dgm:chPref val="3"/>
        </dgm:presLayoutVars>
      </dgm:prSet>
      <dgm:spPr/>
    </dgm:pt>
    <dgm:pt modelId="{689B0D28-98C0-457D-A4A6-AB6979A40018}" type="pres">
      <dgm:prSet presAssocID="{530C840C-C38B-4C2D-A785-796187E596A8}" presName="parTransTwo" presStyleCnt="0"/>
      <dgm:spPr/>
    </dgm:pt>
    <dgm:pt modelId="{9E813BB9-B749-4453-A12F-2836E46BE140}" type="pres">
      <dgm:prSet presAssocID="{530C840C-C38B-4C2D-A785-796187E596A8}" presName="horzTwo" presStyleCnt="0"/>
      <dgm:spPr/>
    </dgm:pt>
    <dgm:pt modelId="{CCBA1DB7-368C-4C18-BED0-D51D0B6B2E1C}" type="pres">
      <dgm:prSet presAssocID="{8D534730-7F03-405D-9002-419992E0EE6E}" presName="vertThree" presStyleCnt="0"/>
      <dgm:spPr/>
    </dgm:pt>
    <dgm:pt modelId="{A8110546-7614-4F1A-8006-CC531EF1F578}" type="pres">
      <dgm:prSet presAssocID="{8D534730-7F03-405D-9002-419992E0EE6E}" presName="txThree" presStyleLbl="node3" presStyleIdx="2" presStyleCnt="3">
        <dgm:presLayoutVars>
          <dgm:chPref val="3"/>
        </dgm:presLayoutVars>
      </dgm:prSet>
      <dgm:spPr/>
    </dgm:pt>
    <dgm:pt modelId="{EA5FECBD-7B3F-4A2F-9DBF-B781725CA003}" type="pres">
      <dgm:prSet presAssocID="{8D534730-7F03-405D-9002-419992E0EE6E}" presName="horzThree" presStyleCnt="0"/>
      <dgm:spPr/>
    </dgm:pt>
  </dgm:ptLst>
  <dgm:cxnLst>
    <dgm:cxn modelId="{7EDD3E19-C74A-4973-9F95-420F1B425252}" srcId="{05AB3350-3DA2-4A75-B031-BD651BD05EC7}" destId="{D95D68CB-12EC-4D85-8591-5AECB084ABDC}" srcOrd="0" destOrd="0" parTransId="{F708C5A2-228F-46C7-A0B8-4C518E047C62}" sibTransId="{9D036D7B-A430-446B-AFD1-09EB42624BD2}"/>
    <dgm:cxn modelId="{616BA919-9434-49D9-8496-0E5885226708}" srcId="{41BD027A-8D75-4532-A698-9172EA9EAC21}" destId="{05AB3350-3DA2-4A75-B031-BD651BD05EC7}" srcOrd="0" destOrd="0" parTransId="{42336486-0BA0-4EEA-969A-00E3BA322CD7}" sibTransId="{F9FC938D-42F8-4AE4-B76E-EDD2F4D744E2}"/>
    <dgm:cxn modelId="{A81A9871-1524-462E-9D66-D8CEB3CC301F}" type="presOf" srcId="{10103847-557C-4927-AA1C-CB2CD3CD5FC5}" destId="{CA75090A-18D3-44C3-8974-A3D431A91670}" srcOrd="0" destOrd="0" presId="urn:microsoft.com/office/officeart/2005/8/layout/hierarchy4"/>
    <dgm:cxn modelId="{322EA255-6EFF-434B-B0DF-BC8BBE108C36}" srcId="{D95D68CB-12EC-4D85-8591-5AECB084ABDC}" destId="{10103847-557C-4927-AA1C-CB2CD3CD5FC5}" srcOrd="0" destOrd="0" parTransId="{463D5904-3B7D-493E-8567-0E14CD57DD00}" sibTransId="{7D1E114A-BA3C-4AFA-BD12-A6681188547D}"/>
    <dgm:cxn modelId="{62061376-53BC-4E1B-9BA5-E6B25E1CC76B}" type="presOf" srcId="{530C840C-C38B-4C2D-A785-796187E596A8}" destId="{E34296DE-3617-4A13-9202-E8AB6DF1A82B}" srcOrd="0" destOrd="0" presId="urn:microsoft.com/office/officeart/2005/8/layout/hierarchy4"/>
    <dgm:cxn modelId="{1486A780-AA8D-4668-8E30-2A19EBB9FF5C}" srcId="{D95D68CB-12EC-4D85-8591-5AECB084ABDC}" destId="{80FF54EF-5F5B-4C09-A95C-7B54353AA52A}" srcOrd="1" destOrd="0" parTransId="{89C6FFEA-A83F-428B-B56B-C1BF0ECD85AF}" sibTransId="{E94AD0C6-935B-47B4-B664-2AC4304E4CB4}"/>
    <dgm:cxn modelId="{90B6FC96-5D42-40B4-9A75-64B065E43CFE}" type="presOf" srcId="{05AB3350-3DA2-4A75-B031-BD651BD05EC7}" destId="{F8EF50F1-2A78-416B-8497-C6F03F14C2DE}" srcOrd="0" destOrd="0" presId="urn:microsoft.com/office/officeart/2005/8/layout/hierarchy4"/>
    <dgm:cxn modelId="{3C8361A3-E3E5-4035-8684-6591448FB7D2}" type="presOf" srcId="{41BD027A-8D75-4532-A698-9172EA9EAC21}" destId="{5838DD49-8405-40A6-AB1C-0934A7716697}" srcOrd="0" destOrd="0" presId="urn:microsoft.com/office/officeart/2005/8/layout/hierarchy4"/>
    <dgm:cxn modelId="{825095B7-1518-47C3-B265-3FF48147E68E}" type="presOf" srcId="{80FF54EF-5F5B-4C09-A95C-7B54353AA52A}" destId="{2D9AB6FD-55A3-43C6-A984-8C12472709F9}" srcOrd="0" destOrd="0" presId="urn:microsoft.com/office/officeart/2005/8/layout/hierarchy4"/>
    <dgm:cxn modelId="{A3627FC7-59FB-422D-8982-B48E3D4B7DAC}" srcId="{530C840C-C38B-4C2D-A785-796187E596A8}" destId="{8D534730-7F03-405D-9002-419992E0EE6E}" srcOrd="0" destOrd="0" parTransId="{6AF6CC74-B607-4737-8FC7-A8CF0A285F45}" sibTransId="{C4018906-5B95-46F6-9525-F128035E3859}"/>
    <dgm:cxn modelId="{1ACD8AD3-1DE4-41B2-8892-AB5FCEDD62B7}" srcId="{05AB3350-3DA2-4A75-B031-BD651BD05EC7}" destId="{530C840C-C38B-4C2D-A785-796187E596A8}" srcOrd="1" destOrd="0" parTransId="{20B86A58-A10B-46AA-BC46-647309201AB2}" sibTransId="{5B46E4A3-D392-44CD-84EB-E23179A30917}"/>
    <dgm:cxn modelId="{FDC825E9-B80E-49CE-9CEC-F283DAE2DE59}" type="presOf" srcId="{D95D68CB-12EC-4D85-8591-5AECB084ABDC}" destId="{94A73DC4-767A-4799-8B89-B06002072F5D}" srcOrd="0" destOrd="0" presId="urn:microsoft.com/office/officeart/2005/8/layout/hierarchy4"/>
    <dgm:cxn modelId="{D73D6BF3-8E70-4960-8B15-19280D8252EE}" type="presOf" srcId="{8D534730-7F03-405D-9002-419992E0EE6E}" destId="{A8110546-7614-4F1A-8006-CC531EF1F578}" srcOrd="0" destOrd="0" presId="urn:microsoft.com/office/officeart/2005/8/layout/hierarchy4"/>
    <dgm:cxn modelId="{3DEAD209-CC7D-4621-BE9C-0ABFFB699CA8}" type="presParOf" srcId="{5838DD49-8405-40A6-AB1C-0934A7716697}" destId="{26991D74-E376-40D8-AAE4-48F76CD46C97}" srcOrd="0" destOrd="0" presId="urn:microsoft.com/office/officeart/2005/8/layout/hierarchy4"/>
    <dgm:cxn modelId="{6563D97B-FE5A-4A54-9837-1AF1D06A2230}" type="presParOf" srcId="{26991D74-E376-40D8-AAE4-48F76CD46C97}" destId="{F8EF50F1-2A78-416B-8497-C6F03F14C2DE}" srcOrd="0" destOrd="0" presId="urn:microsoft.com/office/officeart/2005/8/layout/hierarchy4"/>
    <dgm:cxn modelId="{F5035E26-24E4-4C6A-B34B-61D83FCF1308}" type="presParOf" srcId="{26991D74-E376-40D8-AAE4-48F76CD46C97}" destId="{319A0BD7-4C18-4655-863C-16F679DACC55}" srcOrd="1" destOrd="0" presId="urn:microsoft.com/office/officeart/2005/8/layout/hierarchy4"/>
    <dgm:cxn modelId="{9C0400B7-3EFE-4C80-B7E9-CA7C7588810F}" type="presParOf" srcId="{26991D74-E376-40D8-AAE4-48F76CD46C97}" destId="{A168F36A-1B31-4810-9635-9818AB63FB65}" srcOrd="2" destOrd="0" presId="urn:microsoft.com/office/officeart/2005/8/layout/hierarchy4"/>
    <dgm:cxn modelId="{84AC6D7C-10FE-4BEB-9FCC-A92C044FAC2D}" type="presParOf" srcId="{A168F36A-1B31-4810-9635-9818AB63FB65}" destId="{64B6BCB3-284C-47A6-ADFE-5D7DFBD32456}" srcOrd="0" destOrd="0" presId="urn:microsoft.com/office/officeart/2005/8/layout/hierarchy4"/>
    <dgm:cxn modelId="{A8F529FB-6AE9-4DE0-81D7-D83B05E61287}" type="presParOf" srcId="{64B6BCB3-284C-47A6-ADFE-5D7DFBD32456}" destId="{94A73DC4-767A-4799-8B89-B06002072F5D}" srcOrd="0" destOrd="0" presId="urn:microsoft.com/office/officeart/2005/8/layout/hierarchy4"/>
    <dgm:cxn modelId="{BB521B37-52AB-490F-90E3-67E45DF7A97F}" type="presParOf" srcId="{64B6BCB3-284C-47A6-ADFE-5D7DFBD32456}" destId="{0B398613-F9C4-443D-BAF9-F833A8AE051C}" srcOrd="1" destOrd="0" presId="urn:microsoft.com/office/officeart/2005/8/layout/hierarchy4"/>
    <dgm:cxn modelId="{219EF83E-891E-4EA9-B6EE-8600DAA940D8}" type="presParOf" srcId="{64B6BCB3-284C-47A6-ADFE-5D7DFBD32456}" destId="{F7BEF3A5-67B4-4FEB-9A52-C7B40B96D7D5}" srcOrd="2" destOrd="0" presId="urn:microsoft.com/office/officeart/2005/8/layout/hierarchy4"/>
    <dgm:cxn modelId="{FAD7AC84-171C-4655-A4A0-015EC6A66014}" type="presParOf" srcId="{F7BEF3A5-67B4-4FEB-9A52-C7B40B96D7D5}" destId="{CB94492D-FE12-4947-A59C-32C3E87A60C2}" srcOrd="0" destOrd="0" presId="urn:microsoft.com/office/officeart/2005/8/layout/hierarchy4"/>
    <dgm:cxn modelId="{DE664753-5F56-432C-8363-6A0BE744A5D5}" type="presParOf" srcId="{CB94492D-FE12-4947-A59C-32C3E87A60C2}" destId="{CA75090A-18D3-44C3-8974-A3D431A91670}" srcOrd="0" destOrd="0" presId="urn:microsoft.com/office/officeart/2005/8/layout/hierarchy4"/>
    <dgm:cxn modelId="{9E6F195A-CA48-40FC-B6A7-E10E368E2492}" type="presParOf" srcId="{CB94492D-FE12-4947-A59C-32C3E87A60C2}" destId="{98CC9D3D-A190-4927-9335-C90088533E7A}" srcOrd="1" destOrd="0" presId="urn:microsoft.com/office/officeart/2005/8/layout/hierarchy4"/>
    <dgm:cxn modelId="{1075368B-DD5D-46C5-BC91-FD3B7A59F071}" type="presParOf" srcId="{F7BEF3A5-67B4-4FEB-9A52-C7B40B96D7D5}" destId="{D6EE5D74-5DA3-4940-B695-5BF409B44060}" srcOrd="1" destOrd="0" presId="urn:microsoft.com/office/officeart/2005/8/layout/hierarchy4"/>
    <dgm:cxn modelId="{02E2293D-7B99-4870-B439-6AC84548CFAF}" type="presParOf" srcId="{F7BEF3A5-67B4-4FEB-9A52-C7B40B96D7D5}" destId="{7366C24E-D19C-42E2-97B1-BCD4DABB60C0}" srcOrd="2" destOrd="0" presId="urn:microsoft.com/office/officeart/2005/8/layout/hierarchy4"/>
    <dgm:cxn modelId="{02594A89-0856-402B-932C-99D48EF640C2}" type="presParOf" srcId="{7366C24E-D19C-42E2-97B1-BCD4DABB60C0}" destId="{2D9AB6FD-55A3-43C6-A984-8C12472709F9}" srcOrd="0" destOrd="0" presId="urn:microsoft.com/office/officeart/2005/8/layout/hierarchy4"/>
    <dgm:cxn modelId="{0A0F8EC3-D636-425D-941E-CAC568001661}" type="presParOf" srcId="{7366C24E-D19C-42E2-97B1-BCD4DABB60C0}" destId="{01C5E055-FABF-4103-8356-55AF6C6E2982}" srcOrd="1" destOrd="0" presId="urn:microsoft.com/office/officeart/2005/8/layout/hierarchy4"/>
    <dgm:cxn modelId="{5DF3161C-5EF7-49B7-A9E6-2E676498B6F3}" type="presParOf" srcId="{A168F36A-1B31-4810-9635-9818AB63FB65}" destId="{C6089F76-F556-4F11-B13C-AE9C3EC76E6D}" srcOrd="1" destOrd="0" presId="urn:microsoft.com/office/officeart/2005/8/layout/hierarchy4"/>
    <dgm:cxn modelId="{9E9881C7-E0EA-4C4B-A35F-28EF8640DAD9}" type="presParOf" srcId="{A168F36A-1B31-4810-9635-9818AB63FB65}" destId="{92207EFD-1C56-4E4B-AD07-A6ECEB0035EA}" srcOrd="2" destOrd="0" presId="urn:microsoft.com/office/officeart/2005/8/layout/hierarchy4"/>
    <dgm:cxn modelId="{C618A945-F533-4663-B24D-5D9964F0426D}" type="presParOf" srcId="{92207EFD-1C56-4E4B-AD07-A6ECEB0035EA}" destId="{E34296DE-3617-4A13-9202-E8AB6DF1A82B}" srcOrd="0" destOrd="0" presId="urn:microsoft.com/office/officeart/2005/8/layout/hierarchy4"/>
    <dgm:cxn modelId="{B7DFB7DB-5CA2-484B-B5E5-0787230A2081}" type="presParOf" srcId="{92207EFD-1C56-4E4B-AD07-A6ECEB0035EA}" destId="{689B0D28-98C0-457D-A4A6-AB6979A40018}" srcOrd="1" destOrd="0" presId="urn:microsoft.com/office/officeart/2005/8/layout/hierarchy4"/>
    <dgm:cxn modelId="{81A74A2E-B049-4F29-9AD8-2785351AF9DB}" type="presParOf" srcId="{92207EFD-1C56-4E4B-AD07-A6ECEB0035EA}" destId="{9E813BB9-B749-4453-A12F-2836E46BE140}" srcOrd="2" destOrd="0" presId="urn:microsoft.com/office/officeart/2005/8/layout/hierarchy4"/>
    <dgm:cxn modelId="{38CED3E3-CD92-4126-BD43-D252FEBE591E}" type="presParOf" srcId="{9E813BB9-B749-4453-A12F-2836E46BE140}" destId="{CCBA1DB7-368C-4C18-BED0-D51D0B6B2E1C}" srcOrd="0" destOrd="0" presId="urn:microsoft.com/office/officeart/2005/8/layout/hierarchy4"/>
    <dgm:cxn modelId="{4CED4537-992F-4300-BB08-ED3C85B039CE}" type="presParOf" srcId="{CCBA1DB7-368C-4C18-BED0-D51D0B6B2E1C}" destId="{A8110546-7614-4F1A-8006-CC531EF1F578}" srcOrd="0" destOrd="0" presId="urn:microsoft.com/office/officeart/2005/8/layout/hierarchy4"/>
    <dgm:cxn modelId="{B0760C10-9E59-4F13-83F1-C8FB4EAD290F}" type="presParOf" srcId="{CCBA1DB7-368C-4C18-BED0-D51D0B6B2E1C}" destId="{EA5FECBD-7B3F-4A2F-9DBF-B781725CA0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79E89-CF00-4666-801D-DCB6DD44C6F4}">
      <dsp:nvSpPr>
        <dsp:cNvPr id="0" name=""/>
        <dsp:cNvSpPr/>
      </dsp:nvSpPr>
      <dsp:spPr>
        <a:xfrm>
          <a:off x="8921" y="41927"/>
          <a:ext cx="3530605" cy="1059181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0" tIns="130780" rIns="130780" bIns="1307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Кандидат у патронатні вихователі</a:t>
          </a:r>
        </a:p>
      </dsp:txBody>
      <dsp:txXfrm>
        <a:off x="326675" y="41927"/>
        <a:ext cx="2895097" cy="1059181"/>
      </dsp:txXfrm>
    </dsp:sp>
    <dsp:sp modelId="{075A8209-CD4F-4883-B192-64C46CCBA80B}">
      <dsp:nvSpPr>
        <dsp:cNvPr id="0" name=""/>
        <dsp:cNvSpPr/>
      </dsp:nvSpPr>
      <dsp:spPr>
        <a:xfrm>
          <a:off x="8921" y="1101108"/>
          <a:ext cx="3212850" cy="26599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887" tIns="253887" rIns="253887" bIns="507773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особа, яка виявила бажання </a:t>
          </a:r>
          <a:r>
            <a:rPr lang="uk-UA" sz="1500" kern="1200"/>
            <a:t>виконувати обов’язки патронатного вихователя на професійній основі </a:t>
          </a:r>
          <a:r>
            <a:rPr lang="uk-UA" sz="1500" b="1" kern="1200"/>
            <a:t>та має добровільного помічника, належні умови проживання</a:t>
          </a:r>
          <a:endParaRPr lang="en-GB" sz="1500" kern="1200"/>
        </a:p>
      </dsp:txBody>
      <dsp:txXfrm>
        <a:off x="8921" y="1101108"/>
        <a:ext cx="3212850" cy="2659977"/>
      </dsp:txXfrm>
    </dsp:sp>
    <dsp:sp modelId="{8AA67C14-CBD9-4CEA-930A-7E26D8E952BD}">
      <dsp:nvSpPr>
        <dsp:cNvPr id="0" name=""/>
        <dsp:cNvSpPr/>
      </dsp:nvSpPr>
      <dsp:spPr>
        <a:xfrm>
          <a:off x="3487054" y="41927"/>
          <a:ext cx="3530605" cy="1059181"/>
        </a:xfrm>
        <a:prstGeom prst="chevron">
          <a:avLst>
            <a:gd name="adj" fmla="val 3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0" tIns="130780" rIns="130780" bIns="1307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Добровільний помічник</a:t>
          </a:r>
        </a:p>
      </dsp:txBody>
      <dsp:txXfrm>
        <a:off x="3804808" y="41927"/>
        <a:ext cx="2895097" cy="1059181"/>
      </dsp:txXfrm>
    </dsp:sp>
    <dsp:sp modelId="{A69B7611-DC78-4681-AA58-2B80450DFADD}">
      <dsp:nvSpPr>
        <dsp:cNvPr id="0" name=""/>
        <dsp:cNvSpPr/>
      </dsp:nvSpPr>
      <dsp:spPr>
        <a:xfrm>
          <a:off x="3487054" y="1101108"/>
          <a:ext cx="3212850" cy="265997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887" tIns="253887" rIns="253887" bIns="507773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повнолітній член сім’ї чи повнолітня особа</a:t>
          </a:r>
          <a:r>
            <a:rPr lang="uk-UA" sz="1500" kern="1200"/>
            <a:t>, яка проживає на спільній житловій площі із кандидатом у патронатні вихователі, </a:t>
          </a:r>
          <a:r>
            <a:rPr lang="uk-UA" sz="1500" b="1" kern="1200"/>
            <a:t>готова пройти навчання і надавати допомогу</a:t>
          </a:r>
          <a:r>
            <a:rPr lang="uk-UA" sz="1500" kern="1200"/>
            <a:t> </a:t>
          </a:r>
          <a:r>
            <a:rPr lang="uk-UA" sz="1500" b="1" kern="1200"/>
            <a:t>у догляді за дитиною</a:t>
          </a:r>
          <a:r>
            <a:rPr lang="uk-UA" sz="1500" kern="1200"/>
            <a:t>, влаштованою до сімʼї патронатного вихователя</a:t>
          </a:r>
          <a:endParaRPr lang="en-GB" sz="1500" kern="1200"/>
        </a:p>
      </dsp:txBody>
      <dsp:txXfrm>
        <a:off x="3487054" y="1101108"/>
        <a:ext cx="3212850" cy="2659977"/>
      </dsp:txXfrm>
    </dsp:sp>
    <dsp:sp modelId="{9AA894C1-6390-4299-9D7D-296603825FD0}">
      <dsp:nvSpPr>
        <dsp:cNvPr id="0" name=""/>
        <dsp:cNvSpPr/>
      </dsp:nvSpPr>
      <dsp:spPr>
        <a:xfrm>
          <a:off x="6965187" y="41927"/>
          <a:ext cx="3530605" cy="1059181"/>
        </a:xfrm>
        <a:prstGeom prst="chevron">
          <a:avLst>
            <a:gd name="adj" fmla="val 3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0" tIns="130780" rIns="130780" bIns="1307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Належні житлово-побутові умови</a:t>
          </a:r>
        </a:p>
      </dsp:txBody>
      <dsp:txXfrm>
        <a:off x="7282941" y="41927"/>
        <a:ext cx="2895097" cy="1059181"/>
      </dsp:txXfrm>
    </dsp:sp>
    <dsp:sp modelId="{998ABC52-2C6C-47EB-8E89-43ABBE9DF32E}">
      <dsp:nvSpPr>
        <dsp:cNvPr id="0" name=""/>
        <dsp:cNvSpPr/>
      </dsp:nvSpPr>
      <dsp:spPr>
        <a:xfrm>
          <a:off x="6965187" y="1101108"/>
          <a:ext cx="3212850" cy="265997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887" tIns="253887" rIns="253887" bIns="507773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наявність окремої кімнати </a:t>
          </a:r>
          <a:r>
            <a:rPr lang="uk-UA" sz="1500" kern="1200" dirty="0"/>
            <a:t>(крім прохідних кімнат, кімнат мансардного або підвального типу) та </a:t>
          </a:r>
          <a:r>
            <a:rPr lang="uk-UA" sz="1500" b="1" kern="1200" dirty="0"/>
            <a:t>побутових зручностей за місцем свого фактичного проживання</a:t>
          </a:r>
          <a:endParaRPr lang="en-GB" sz="1500" kern="1200" dirty="0"/>
        </a:p>
      </dsp:txBody>
      <dsp:txXfrm>
        <a:off x="6965187" y="1101108"/>
        <a:ext cx="3212850" cy="2659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50F1-2A78-416B-8497-C6F03F14C2DE}">
      <dsp:nvSpPr>
        <dsp:cNvPr id="0" name=""/>
        <dsp:cNvSpPr/>
      </dsp:nvSpPr>
      <dsp:spPr>
        <a:xfrm>
          <a:off x="734" y="2461"/>
          <a:ext cx="6401131" cy="1542187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Спільна мета – </a:t>
          </a:r>
          <a:r>
            <a:rPr lang="uk-UA" sz="3700" i="1" kern="1200"/>
            <a:t>забезпечення найкращих інтересів дитини</a:t>
          </a:r>
          <a:endParaRPr lang="ru-RU" sz="3700" i="1" kern="1200" dirty="0"/>
        </a:p>
      </dsp:txBody>
      <dsp:txXfrm>
        <a:off x="45903" y="47630"/>
        <a:ext cx="6310793" cy="1451849"/>
      </dsp:txXfrm>
    </dsp:sp>
    <dsp:sp modelId="{94A73DC4-767A-4799-8B89-B06002072F5D}">
      <dsp:nvSpPr>
        <dsp:cNvPr id="0" name=""/>
        <dsp:cNvSpPr/>
      </dsp:nvSpPr>
      <dsp:spPr>
        <a:xfrm>
          <a:off x="734" y="1658445"/>
          <a:ext cx="4181417" cy="1542187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Готовність до співпраці</a:t>
          </a:r>
          <a:endParaRPr lang="ru-RU" sz="3700" kern="1200" dirty="0"/>
        </a:p>
      </dsp:txBody>
      <dsp:txXfrm>
        <a:off x="45903" y="1703614"/>
        <a:ext cx="4091079" cy="1451849"/>
      </dsp:txXfrm>
    </dsp:sp>
    <dsp:sp modelId="{CA75090A-18D3-44C3-8974-A3D431A91670}">
      <dsp:nvSpPr>
        <dsp:cNvPr id="0" name=""/>
        <dsp:cNvSpPr/>
      </dsp:nvSpPr>
      <dsp:spPr>
        <a:xfrm>
          <a:off x="734" y="3314429"/>
          <a:ext cx="2047706" cy="1542187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p3d extrusionH="28000" prstMaterial="matte"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Досвід</a:t>
          </a:r>
          <a:endParaRPr lang="ru-RU" sz="2900" kern="1200" dirty="0"/>
        </a:p>
      </dsp:txBody>
      <dsp:txXfrm>
        <a:off x="45903" y="3359598"/>
        <a:ext cx="1957368" cy="1451849"/>
      </dsp:txXfrm>
    </dsp:sp>
    <dsp:sp modelId="{2D9AB6FD-55A3-43C6-A984-8C12472709F9}">
      <dsp:nvSpPr>
        <dsp:cNvPr id="0" name=""/>
        <dsp:cNvSpPr/>
      </dsp:nvSpPr>
      <dsp:spPr>
        <a:xfrm>
          <a:off x="2134445" y="3314429"/>
          <a:ext cx="2047706" cy="1542187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p3d extrusionH="28000" prstMaterial="matte"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Достовірні дані</a:t>
          </a:r>
          <a:endParaRPr lang="ru-RU" sz="2900" kern="1200" dirty="0"/>
        </a:p>
      </dsp:txBody>
      <dsp:txXfrm>
        <a:off x="2179614" y="3359598"/>
        <a:ext cx="1957368" cy="1451849"/>
      </dsp:txXfrm>
    </dsp:sp>
    <dsp:sp modelId="{E34296DE-3617-4A13-9202-E8AB6DF1A82B}">
      <dsp:nvSpPr>
        <dsp:cNvPr id="0" name=""/>
        <dsp:cNvSpPr/>
      </dsp:nvSpPr>
      <dsp:spPr>
        <a:xfrm>
          <a:off x="4354159" y="1658445"/>
          <a:ext cx="2047706" cy="1542187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Зміни</a:t>
          </a:r>
          <a:endParaRPr lang="ru-RU" sz="3700" kern="1200" dirty="0"/>
        </a:p>
      </dsp:txBody>
      <dsp:txXfrm>
        <a:off x="4399328" y="1703614"/>
        <a:ext cx="1957368" cy="1451849"/>
      </dsp:txXfrm>
    </dsp:sp>
    <dsp:sp modelId="{A8110546-7614-4F1A-8006-CC531EF1F578}">
      <dsp:nvSpPr>
        <dsp:cNvPr id="0" name=""/>
        <dsp:cNvSpPr/>
      </dsp:nvSpPr>
      <dsp:spPr>
        <a:xfrm>
          <a:off x="4354159" y="3314429"/>
          <a:ext cx="2047706" cy="1542187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p3d extrusionH="28000" prstMaterial="matte"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Бачення </a:t>
          </a:r>
          <a:endParaRPr lang="ru-RU" sz="2900" kern="1200" dirty="0"/>
        </a:p>
      </dsp:txBody>
      <dsp:txXfrm>
        <a:off x="4399328" y="3359598"/>
        <a:ext cx="1957368" cy="1451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5693D-356A-4EF6-8717-D0EFAE931753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17B6-2A4C-45B0-B787-943CF54E6F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96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D4F9F-DA78-9042-9787-B6066AF6E866}" type="slidenum">
              <a:rPr lang="en-UA" smtClean="0"/>
              <a:t>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994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4F9F-DA78-9042-9787-B6066AF6E866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048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3DFDF-3B36-4B4B-B011-A4AE252D4A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e6bb304c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e6bb304c9_0_5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87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3DFDF-3B36-4B4B-B011-A4AE252D4A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3DFDF-3B36-4B4B-B011-A4AE252D4A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8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1B4BF-2EB9-6C1A-4788-CC47CEB9B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683A9-80C2-2C0D-4718-7C9F72A89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0D0050-00D4-710A-3F80-0AD576B0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499CF-AE7E-E249-FE02-C62E0A7C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F6D4E-EBE2-BE9E-58D9-BC4ABB27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7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B731-F44E-9007-7A53-15FCA5A8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86993A-D053-25B4-4BAA-817C391CC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1F052F-CCB3-E6D5-3D74-39A296BE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C552D1-0CCB-7926-8474-C5E810EE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257FA9-B8B4-E186-0B98-03663B7D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63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D13E0F-4BA7-98F1-6C86-A07B4BDD4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A361FA-E246-DEF6-7206-F976077C7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90FED5-D854-75F0-7D1F-9683AEB9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13DE7-E5EC-5AEE-BF08-94ABF7A0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38D8FB-AB05-9139-EB99-1DE07510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44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04771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A298B-E238-DF41-A566-1787D4E0C2C1}"/>
              </a:ext>
            </a:extLst>
          </p:cNvPr>
          <p:cNvSpPr/>
          <p:nvPr userDrawn="1"/>
        </p:nvSpPr>
        <p:spPr>
          <a:xfrm>
            <a:off x="2508422" y="417095"/>
            <a:ext cx="9683578" cy="737937"/>
          </a:xfrm>
          <a:prstGeom prst="rect">
            <a:avLst/>
          </a:prstGeom>
          <a:solidFill>
            <a:srgbClr val="E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A4BC-93D2-4026-3E65-A78E7FD0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31609B-7DB9-F531-09F5-72732076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2E304F-28A9-AA78-C726-D1714E14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333B5F-628C-7013-66BE-02A73780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4F1019-2D29-FA43-E621-449F1A9E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06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22FF8-40AA-EB60-8157-71C2B1C0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687BBE-60D7-DF61-DB0A-60F7CF0F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90F15C-1E0D-5E3D-5124-F5814908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0E5163-CEF8-DEF2-CD20-AF74B1B9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3E4A93-4324-0443-6A55-894D8B60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72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BF7E2-8BCC-8380-AFB7-4DC6D1DF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9ECC9E-DD6E-B1D8-29DC-BAFB0F37F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011499-CBD1-C11F-CC30-4FA86306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10DB68-19A5-F46A-1C3F-04826C0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6D3E1F-1733-E989-7E88-EA694D57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838C0F-7324-8BCB-87B9-F613E424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0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372A-8C0D-19EA-5117-278D99B4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B37448-CC65-4B6E-7175-1678347B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B02678B-0DFE-D477-B958-60478DBA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986AEC5-1CC0-559F-E664-2B36C0F28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F9529FD-C164-8DF1-4565-FDBE1CBB5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45C383-6C7D-BB79-2A2C-B2DE7FAC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9F16CF5-A77A-B9CD-9691-7562E024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77751E-9740-40FE-2353-E256C32D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0F58B-832C-EF62-72B8-EF7F56B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03A09-2993-8157-0DBB-C2064422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C58FF83-548E-A217-ABC1-C1EECBB1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9797956-EF97-8101-CB8C-AFCA137E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22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96BB102-5579-0ED9-F83F-9E39629A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E23FE43-BA00-4551-471C-CBB386D0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B9A51CD-05CB-83AE-F0BF-EA2FA65B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2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3859D-0E68-3C5D-D9C2-D2B93E16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A41A43-C42D-36A6-4891-54543019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CF05C8-4A0E-17C4-3A98-51ED17B22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516E38-8FD5-531B-984F-13C1ADC9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27D35EA-F82E-9D37-5C6F-39E2C56A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0B22CF-2927-D53D-D65E-D56C927D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36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FED66-CA5C-6E42-CA63-88F9DE37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A87F47-4575-D92E-E2CC-88C75910A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3F27-D561-37D9-91F5-9389230F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CB13AE-DC5D-A203-EE8D-22810FAF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9B90E3-458E-4599-C10E-BE287483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7CB473-6F16-E9AE-0D57-7EA86226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9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6AAC8E-50CF-068A-F0D8-1557EC3D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D4FC9E-EF5C-643C-DCBA-C1E13F08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ED23F5-4317-CD08-8C7C-CFC041E36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1F18-6DE4-45B3-A056-5FBED8CA7C3D}" type="datetimeFigureOut">
              <a:rPr lang="uk-UA" smtClean="0"/>
              <a:t>06.05.2023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C1B0DD-4EC2-6039-6254-C8CF584D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35C33C-5DE1-68D5-6A4F-00A9D2755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9305-5291-4D1C-84D1-F122FD03F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1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Хто такий патронатний вихователь та як ним стати? - Олевська ТГ">
            <a:extLst>
              <a:ext uri="{FF2B5EF4-FFF2-40B4-BE49-F238E27FC236}">
                <a16:creationId xmlns:a16="http://schemas.microsoft.com/office/drawing/2014/main" id="{22466899-2CC1-6A31-EE7E-2482B8E92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591" y="1098176"/>
            <a:ext cx="8194185" cy="44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D817C-6A3E-7C72-0082-CBFE5BD11F81}"/>
              </a:ext>
            </a:extLst>
          </p:cNvPr>
          <p:cNvSpPr txBox="1"/>
          <p:nvPr/>
        </p:nvSpPr>
        <p:spPr>
          <a:xfrm>
            <a:off x="1578557" y="234639"/>
            <a:ext cx="10613443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</a:pPr>
            <a:r>
              <a:rPr lang="uk-UA" sz="3600" b="1" dirty="0">
                <a:solidFill>
                  <a:srgbClr val="002060"/>
                </a:solidFill>
              </a:rPr>
              <a:t>ЯК запровадити ПАТРОНАТ в кожній територіальній громаді?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592D3-915A-2B13-5D7F-60460AD92780}"/>
              </a:ext>
            </a:extLst>
          </p:cNvPr>
          <p:cNvSpPr txBox="1"/>
          <p:nvPr/>
        </p:nvSpPr>
        <p:spPr>
          <a:xfrm>
            <a:off x="166255" y="1701986"/>
            <a:ext cx="3504336" cy="2589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</a:pPr>
            <a:r>
              <a:rPr lang="uk-UA" sz="1800" dirty="0"/>
              <a:t> </a:t>
            </a:r>
            <a:r>
              <a:rPr lang="uk-UA" dirty="0">
                <a:solidFill>
                  <a:srgbClr val="002060"/>
                </a:solidFill>
              </a:rPr>
              <a:t>Постанова КМУ №893  від 20.08.2021 р.</a:t>
            </a:r>
          </a:p>
          <a:p>
            <a:pPr fontAlgn="base">
              <a:lnSpc>
                <a:spcPts val="4000"/>
              </a:lnSpc>
            </a:pPr>
            <a:r>
              <a:rPr lang="uk-UA" sz="1800" b="1" dirty="0">
                <a:solidFill>
                  <a:srgbClr val="002060"/>
                </a:solidFill>
              </a:rPr>
              <a:t>«Деякі питання захисту прав дитини та надання послуги патронату над дитиною»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39DC0-619F-8FFB-398F-0868F650FDDF}"/>
              </a:ext>
            </a:extLst>
          </p:cNvPr>
          <p:cNvSpPr txBox="1"/>
          <p:nvPr/>
        </p:nvSpPr>
        <p:spPr>
          <a:xfrm>
            <a:off x="1417722" y="5677107"/>
            <a:ext cx="10613442" cy="58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</a:pPr>
            <a:r>
              <a:rPr lang="uk-UA" sz="3200" dirty="0">
                <a:solidFill>
                  <a:srgbClr val="002060"/>
                </a:solidFill>
              </a:rPr>
              <a:t>Перша в Україні патронатна сім’я: </a:t>
            </a:r>
            <a:r>
              <a:rPr lang="uk-UA" dirty="0"/>
              <a:t> </a:t>
            </a:r>
            <a:r>
              <a:rPr lang="uk-UA" sz="2800" b="1" dirty="0">
                <a:solidFill>
                  <a:srgbClr val="002060"/>
                </a:solidFill>
              </a:rPr>
              <a:t>Наталія та В’ячеслав Дудко</a:t>
            </a:r>
          </a:p>
        </p:txBody>
      </p:sp>
    </p:spTree>
    <p:extLst>
      <p:ext uri="{BB962C8B-B14F-4D97-AF65-F5344CB8AC3E}">
        <p14:creationId xmlns:p14="http://schemas.microsoft.com/office/powerpoint/2010/main" val="314995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B3EDE-5AB9-E3E0-7120-D30FC8F0A712}"/>
              </a:ext>
            </a:extLst>
          </p:cNvPr>
          <p:cNvSpPr txBox="1"/>
          <p:nvPr/>
        </p:nvSpPr>
        <p:spPr>
          <a:xfrm>
            <a:off x="643467" y="1253882"/>
            <a:ext cx="2786728" cy="435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0258" indent="-190258" defTabSz="859536">
              <a:lnSpc>
                <a:spcPct val="90000"/>
              </a:lnSpc>
              <a:spcBef>
                <a:spcPct val="0"/>
              </a:spcBef>
              <a:spcAft>
                <a:spcPts val="564"/>
              </a:spcAft>
              <a:tabLst>
                <a:tab pos="190258" algn="l"/>
              </a:tabLst>
            </a:pPr>
            <a:r>
              <a:rPr lang="en-US" sz="3384" b="1" kern="1200" spc="-56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Яким дітям може знадобиться патронат?</a:t>
            </a:r>
            <a:endParaRPr lang="en-US" sz="3600" b="1" spc="-6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Таблиця 18">
            <a:extLst>
              <a:ext uri="{FF2B5EF4-FFF2-40B4-BE49-F238E27FC236}">
                <a16:creationId xmlns:a16="http://schemas.microsoft.com/office/drawing/2014/main" id="{F4200FA5-30E3-6092-26AC-15722981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86950"/>
              </p:ext>
            </p:extLst>
          </p:nvPr>
        </p:nvGraphicFramePr>
        <p:xfrm>
          <a:off x="653143" y="1166866"/>
          <a:ext cx="8138389" cy="5556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8389">
                  <a:extLst>
                    <a:ext uri="{9D8B030D-6E8A-4147-A177-3AD203B41FA5}">
                      <a16:colId xmlns:a16="http://schemas.microsoft.com/office/drawing/2014/main" val="172910576"/>
                    </a:ext>
                  </a:extLst>
                </a:gridCol>
              </a:tblGrid>
              <a:tr h="4709812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2060"/>
                          </a:solidFill>
                        </a:rPr>
                        <a:t>ДІТЯМ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, які за різних обставин тимчасово не можуть перебувати у власній сім‘ї або їхні батьки чи особи,  які                     їх заміняють, не можуть піклуватись про них</a:t>
                      </a:r>
                    </a:p>
                    <a:p>
                      <a:endParaRPr lang="uk-UA" sz="24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2400" b="1" dirty="0">
                          <a:solidFill>
                            <a:srgbClr val="002060"/>
                          </a:solidFill>
                        </a:rPr>
                        <a:t>ДІТЯМ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, батьки або особи, які їх заміняють, померли, пропали безвісті</a:t>
                      </a:r>
                    </a:p>
                    <a:p>
                      <a:endParaRPr lang="uk-UA" sz="24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2400" b="1" dirty="0">
                          <a:solidFill>
                            <a:srgbClr val="002060"/>
                          </a:solidFill>
                        </a:rPr>
                        <a:t>ДІТЯМ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, батьки яких потребують термінового лікування</a:t>
                      </a:r>
                    </a:p>
                    <a:p>
                      <a:endParaRPr lang="uk-UA" sz="24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новонародженим 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</a:rPr>
                        <a:t>ДІТЯМ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, від яких відмовились батьки</a:t>
                      </a:r>
                    </a:p>
                    <a:p>
                      <a:endParaRPr lang="uk-UA" sz="24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2400" b="1" dirty="0">
                          <a:solidFill>
                            <a:srgbClr val="002060"/>
                          </a:solidFill>
                        </a:rPr>
                        <a:t>ДІТЯМ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, залишеним батьками без догляду</a:t>
                      </a:r>
                    </a:p>
                    <a:p>
                      <a:endParaRPr lang="uk-UA" sz="24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2400" b="1" dirty="0">
                          <a:solidFill>
                            <a:srgbClr val="002060"/>
                          </a:solidFill>
                        </a:rPr>
                        <a:t>ДІТЯМ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, з сімей, в яких існує загроза їх життю та здоров‘ю</a:t>
                      </a:r>
                    </a:p>
                    <a:p>
                      <a:pPr marL="0" marR="0" lvl="0" indent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 i="0" dirty="0">
                        <a:solidFill>
                          <a:schemeClr val="bg2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748526"/>
                  </a:ext>
                </a:extLst>
              </a:tr>
              <a:tr h="256762">
                <a:tc>
                  <a:txBody>
                    <a:bodyPr/>
                    <a:lstStyle/>
                    <a:p>
                      <a:pPr marL="0" marR="0" lvl="0" indent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 i="0" dirty="0">
                        <a:solidFill>
                          <a:schemeClr val="bg2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0937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D3F96-AEE1-FA84-1D92-9995A7A60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8" r="3" b="3"/>
          <a:stretch/>
        </p:blipFill>
        <p:spPr>
          <a:xfrm>
            <a:off x="8418983" y="1253882"/>
            <a:ext cx="3466376" cy="4644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15572-6F79-3D7D-E8A8-20F8EC4D9D9F}"/>
              </a:ext>
            </a:extLst>
          </p:cNvPr>
          <p:cNvSpPr txBox="1"/>
          <p:nvPr/>
        </p:nvSpPr>
        <p:spPr>
          <a:xfrm>
            <a:off x="1768745" y="413270"/>
            <a:ext cx="8032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Кому може прийти на допомогу патронат?  </a:t>
            </a:r>
          </a:p>
        </p:txBody>
      </p:sp>
    </p:spTree>
    <p:extLst>
      <p:ext uri="{BB962C8B-B14F-4D97-AF65-F5344CB8AC3E}">
        <p14:creationId xmlns:p14="http://schemas.microsoft.com/office/powerpoint/2010/main" val="418015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66AAB9-8117-5435-D952-D82121332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42" y="3608788"/>
            <a:ext cx="8401737" cy="2865526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спеціаліст, який пройшов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навчання за спеціальною програмою підготовки кандидатів та на договірній основі здійснює догляд, виховання 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та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забезпечує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0D7A6-3A56-DAE8-ABAA-40FD1F9AA4A0}"/>
              </a:ext>
            </a:extLst>
          </p:cNvPr>
          <p:cNvSpPr txBox="1"/>
          <p:nvPr/>
        </p:nvSpPr>
        <p:spPr>
          <a:xfrm>
            <a:off x="566365" y="2421340"/>
            <a:ext cx="11237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600" b="1" dirty="0">
                <a:solidFill>
                  <a:srgbClr val="002060"/>
                </a:solidFill>
                <a:cs typeface="Arial" panose="020B0604020202020204" pitchFamily="34" charset="0"/>
              </a:rPr>
              <a:t>Кожній громаді потрібен патронатний вихователь, готовий на професійній основі допомагати дітям: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7" name="Picture 6" descr="C:\Documents and Settings\ls\Desktop\Pruiomna-cim\Bila-Tserkva-foto-Gyrski\0-3.JPG">
            <a:extLst>
              <a:ext uri="{FF2B5EF4-FFF2-40B4-BE49-F238E27FC236}">
                <a16:creationId xmlns:a16="http://schemas.microsoft.com/office/drawing/2014/main" id="{65A21661-756F-FC2E-B9AA-DE74C2A9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608" y="67647"/>
            <a:ext cx="2883566" cy="21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G:\1-11-2012\FOTO foster families for IFCO\01-3.JPG">
            <a:extLst>
              <a:ext uri="{FF2B5EF4-FFF2-40B4-BE49-F238E27FC236}">
                <a16:creationId xmlns:a16="http://schemas.microsoft.com/office/drawing/2014/main" id="{B3EF0538-8E54-ACBB-CF40-4C6A5FC13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-151" t="28940" r="3132"/>
          <a:stretch/>
        </p:blipFill>
        <p:spPr bwMode="auto">
          <a:xfrm>
            <a:off x="4795790" y="91312"/>
            <a:ext cx="2845538" cy="211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in\Desktop\2.jpg">
            <a:extLst>
              <a:ext uri="{FF2B5EF4-FFF2-40B4-BE49-F238E27FC236}">
                <a16:creationId xmlns:a16="http://schemas.microsoft.com/office/drawing/2014/main" id="{B3B4C121-6087-BBCB-D495-A04A6F3D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944" y="72648"/>
            <a:ext cx="3302737" cy="215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65C94-1DFC-605F-4FF6-C4A2D451CE5D}"/>
              </a:ext>
            </a:extLst>
          </p:cNvPr>
          <p:cNvSpPr txBox="1"/>
          <p:nvPr/>
        </p:nvSpPr>
        <p:spPr>
          <a:xfrm>
            <a:off x="4202174" y="4809117"/>
            <a:ext cx="79574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реабілітацію тимчасово влаштованих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в його сім’ю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дітей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несе відповідальність за їх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життя та здоров’я</a:t>
            </a:r>
            <a:r>
              <a:rPr lang="en-US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 в </a:t>
            </a:r>
            <a:r>
              <a:rPr lang="uk-UA" sz="28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період надання цим дітям послуги патронату.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5291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10D7A6-3A56-DAE8-ABAA-40FD1F9AA4A0}"/>
              </a:ext>
            </a:extLst>
          </p:cNvPr>
          <p:cNvSpPr txBox="1"/>
          <p:nvPr/>
        </p:nvSpPr>
        <p:spPr>
          <a:xfrm>
            <a:off x="237927" y="25178"/>
            <a:ext cx="11297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cs typeface="Arial" panose="020B0604020202020204" pitchFamily="34" charset="0"/>
              </a:rPr>
              <a:t>Патронатний вихователь зобов’язаний: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1" name="Picture 6" descr="Изображение c rfn">
            <a:extLst>
              <a:ext uri="{FF2B5EF4-FFF2-40B4-BE49-F238E27FC236}">
                <a16:creationId xmlns:a16="http://schemas.microsoft.com/office/drawing/2014/main" id="{3D99FB56-F035-17DA-11F9-1761D3940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128" t="11391" r="5704"/>
          <a:stretch/>
        </p:blipFill>
        <p:spPr bwMode="auto">
          <a:xfrm>
            <a:off x="8765624" y="998953"/>
            <a:ext cx="3211888" cy="41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1175D-AD01-6A47-5BA5-E046A959BBC3}"/>
              </a:ext>
            </a:extLst>
          </p:cNvPr>
          <p:cNvSpPr txBox="1"/>
          <p:nvPr/>
        </p:nvSpPr>
        <p:spPr>
          <a:xfrm>
            <a:off x="54571" y="579346"/>
            <a:ext cx="8877250" cy="6133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fontAlgn="base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189" indent="-228600" fontAlgn="base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забезпечити </a:t>
            </a:r>
            <a:r>
              <a:rPr lang="en-US" sz="2400" dirty="0" err="1">
                <a:solidFill>
                  <a:srgbClr val="002060"/>
                </a:solidFill>
              </a:rPr>
              <a:t>дитину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житлом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одягом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харчуванням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uk-UA" sz="2400" dirty="0">
              <a:solidFill>
                <a:srgbClr val="002060"/>
              </a:solidFill>
            </a:endParaRPr>
          </a:p>
          <a:p>
            <a:pPr marL="228589" fontAlgn="base">
              <a:lnSpc>
                <a:spcPct val="90000"/>
              </a:lnSpc>
              <a:buClr>
                <a:schemeClr val="accent1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 marL="457189" indent="-228600" fontAlgn="base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створити</a:t>
            </a:r>
            <a:r>
              <a:rPr lang="en-US" sz="2400" dirty="0">
                <a:solidFill>
                  <a:srgbClr val="002060"/>
                </a:solidFill>
              </a:rPr>
              <a:t> дитині </a:t>
            </a:r>
            <a:r>
              <a:rPr lang="en-US" sz="2400" dirty="0" err="1">
                <a:solidFill>
                  <a:srgbClr val="002060"/>
                </a:solidFill>
              </a:rPr>
              <a:t>умови</a:t>
            </a:r>
            <a:r>
              <a:rPr lang="en-US" sz="2400" dirty="0">
                <a:solidFill>
                  <a:srgbClr val="002060"/>
                </a:solidFill>
              </a:rPr>
              <a:t> для </a:t>
            </a:r>
            <a:r>
              <a:rPr lang="en-US" sz="2400" dirty="0" err="1">
                <a:solidFill>
                  <a:srgbClr val="002060"/>
                </a:solidFill>
              </a:rPr>
              <a:t>навчання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фізичного</a:t>
            </a:r>
            <a:r>
              <a:rPr lang="en-US" sz="2400" dirty="0">
                <a:solidFill>
                  <a:srgbClr val="002060"/>
                </a:solidFill>
              </a:rPr>
              <a:t> та </a:t>
            </a:r>
            <a:r>
              <a:rPr lang="en-US" sz="2400" dirty="0" err="1">
                <a:solidFill>
                  <a:srgbClr val="002060"/>
                </a:solidFill>
              </a:rPr>
              <a:t>духовного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розвитку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uk-UA" sz="2400" dirty="0">
              <a:solidFill>
                <a:srgbClr val="002060"/>
              </a:solidFill>
            </a:endParaRPr>
          </a:p>
          <a:p>
            <a:pPr marL="228589" fontAlgn="base">
              <a:lnSpc>
                <a:spcPct val="90000"/>
              </a:lnSpc>
              <a:buClr>
                <a:schemeClr val="accent1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 marL="457189" indent="-228600" fontAlgn="base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забезпечити </a:t>
            </a:r>
            <a:r>
              <a:rPr lang="en-US" sz="2400" dirty="0" err="1">
                <a:solidFill>
                  <a:srgbClr val="002060"/>
                </a:solidFill>
              </a:rPr>
              <a:t>надання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чи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доступ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до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послуг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визначених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договором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про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патронат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над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дитиною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uk-UA" sz="2400" dirty="0">
              <a:solidFill>
                <a:srgbClr val="002060"/>
              </a:solidFill>
            </a:endParaRPr>
          </a:p>
          <a:p>
            <a:pPr marL="228589" fontAlgn="base">
              <a:lnSpc>
                <a:spcPct val="90000"/>
              </a:lnSpc>
              <a:buClr>
                <a:schemeClr val="accent1"/>
              </a:buCl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457189" indent="-228600" fontAlgn="base">
              <a:lnSpc>
                <a:spcPct val="90000"/>
              </a:lnSpc>
              <a:spcAft>
                <a:spcPts val="1067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сприяти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контактам</a:t>
            </a:r>
            <a:r>
              <a:rPr lang="en-US" sz="2400" dirty="0">
                <a:solidFill>
                  <a:srgbClr val="002060"/>
                </a:solidFill>
              </a:rPr>
              <a:t> дитини з </a:t>
            </a:r>
            <a:r>
              <a:rPr lang="en-US" sz="2400" dirty="0" err="1">
                <a:solidFill>
                  <a:srgbClr val="002060"/>
                </a:solidFill>
              </a:rPr>
              <a:t>батьками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іншими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законними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представниками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родичами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якщо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це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відповідає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інтересам</a:t>
            </a:r>
            <a:r>
              <a:rPr lang="en-US" sz="2400" dirty="0">
                <a:solidFill>
                  <a:srgbClr val="002060"/>
                </a:solidFill>
              </a:rPr>
              <a:t> дитини та </a:t>
            </a:r>
            <a:r>
              <a:rPr lang="en-US" sz="2400" dirty="0" err="1">
                <a:solidFill>
                  <a:srgbClr val="002060"/>
                </a:solidFill>
              </a:rPr>
              <a:t>не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порушує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її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права</a:t>
            </a:r>
            <a:r>
              <a:rPr lang="uk-UA" sz="2400" dirty="0">
                <a:solidFill>
                  <a:srgbClr val="002060"/>
                </a:solidFill>
              </a:rPr>
              <a:t>;</a:t>
            </a:r>
          </a:p>
          <a:p>
            <a:pPr marL="457189" indent="-228600" fontAlgn="base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співпрацювати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спеціалістами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дотичними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до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ведення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випадку</a:t>
            </a:r>
            <a:r>
              <a:rPr lang="uk-UA" sz="2400" dirty="0">
                <a:solidFill>
                  <a:srgbClr val="002060"/>
                </a:solidFill>
              </a:rPr>
              <a:t>,</a:t>
            </a:r>
            <a:r>
              <a:rPr lang="en-US" sz="2400" dirty="0">
                <a:solidFill>
                  <a:srgbClr val="002060"/>
                </a:solidFill>
              </a:rPr>
              <a:t> для </a:t>
            </a:r>
            <a:r>
              <a:rPr lang="en-US" sz="2400" dirty="0" err="1">
                <a:solidFill>
                  <a:srgbClr val="002060"/>
                </a:solidFill>
              </a:rPr>
              <a:t>подолання</a:t>
            </a:r>
            <a:r>
              <a:rPr lang="en-US" sz="2400" dirty="0">
                <a:solidFill>
                  <a:srgbClr val="002060"/>
                </a:solidFill>
              </a:rPr>
              <a:t> СЖО у </a:t>
            </a:r>
            <a:r>
              <a:rPr lang="en-US" sz="2400" dirty="0" err="1">
                <a:solidFill>
                  <a:srgbClr val="002060"/>
                </a:solidFill>
              </a:rPr>
              <a:t>межах</a:t>
            </a:r>
            <a:r>
              <a:rPr lang="en-US" sz="2400" dirty="0">
                <a:solidFill>
                  <a:srgbClr val="002060"/>
                </a:solidFill>
              </a:rPr>
              <a:t> та у </a:t>
            </a:r>
            <a:r>
              <a:rPr lang="en-US" sz="2400" dirty="0" err="1">
                <a:solidFill>
                  <a:srgbClr val="002060"/>
                </a:solidFill>
              </a:rPr>
              <a:t>спосіб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визначені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органом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опіки</a:t>
            </a:r>
            <a:r>
              <a:rPr lang="en-US" sz="2400" dirty="0">
                <a:solidFill>
                  <a:srgbClr val="002060"/>
                </a:solidFill>
              </a:rPr>
              <a:t> та </a:t>
            </a:r>
            <a:r>
              <a:rPr lang="en-US" sz="2400" dirty="0" err="1">
                <a:solidFill>
                  <a:srgbClr val="002060"/>
                </a:solidFill>
              </a:rPr>
              <a:t>піклування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uk-UA" sz="2400" dirty="0">
              <a:solidFill>
                <a:srgbClr val="002060"/>
              </a:solidFill>
            </a:endParaRPr>
          </a:p>
          <a:p>
            <a:pPr marL="457189" indent="-228600" fontAlgn="base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457189" indent="-228600" fontAlgn="base">
              <a:lnSpc>
                <a:spcPct val="90000"/>
              </a:lnSpc>
              <a:spcAft>
                <a:spcPts val="1067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</a:rPr>
              <a:t>надати підтримку дитині та її сім’ї в процесі  реінтеграції чи влаштування у нову сім’ї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E2D82BE-5A2F-C248-AEE6-BA19927C46F6}"/>
              </a:ext>
            </a:extLst>
          </p:cNvPr>
          <p:cNvSpPr txBox="1">
            <a:spLocks/>
          </p:cNvSpPr>
          <p:nvPr/>
        </p:nvSpPr>
        <p:spPr>
          <a:xfrm>
            <a:off x="474272" y="126762"/>
            <a:ext cx="9734550" cy="958539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ts val="300"/>
              </a:spcBef>
              <a:spcAft>
                <a:spcPts val="300"/>
              </a:spcAft>
              <a:buNone/>
              <a:defRPr sz="2800" b="1" i="0" kern="1200" cap="all">
                <a:solidFill>
                  <a:srgbClr val="4A266B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600" dirty="0">
                <a:latin typeface="+mn-lt"/>
              </a:rPr>
              <a:t>Права та обов’язки патронатного вихователя </a:t>
            </a:r>
            <a:r>
              <a:rPr lang="uk-UA" sz="2600" dirty="0" err="1">
                <a:latin typeface="+mn-lt"/>
              </a:rPr>
              <a:t>регулються</a:t>
            </a:r>
            <a:r>
              <a:rPr lang="uk-UA" sz="2600" dirty="0">
                <a:latin typeface="+mn-lt"/>
              </a:rPr>
              <a:t>:   </a:t>
            </a:r>
            <a:endParaRPr lang="en-US" sz="2600" dirty="0">
              <a:latin typeface="+mn-lt"/>
            </a:endParaRPr>
          </a:p>
        </p:txBody>
      </p:sp>
      <p:graphicFrame>
        <p:nvGraphicFramePr>
          <p:cNvPr id="8" name="Таблиця 8">
            <a:extLst>
              <a:ext uri="{FF2B5EF4-FFF2-40B4-BE49-F238E27FC236}">
                <a16:creationId xmlns:a16="http://schemas.microsoft.com/office/drawing/2014/main" id="{185713A7-A86E-4543-B224-029EA7E2E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77246"/>
              </p:ext>
            </p:extLst>
          </p:nvPr>
        </p:nvGraphicFramePr>
        <p:xfrm>
          <a:off x="6514000" y="1056780"/>
          <a:ext cx="5678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000">
                  <a:extLst>
                    <a:ext uri="{9D8B030D-6E8A-4147-A177-3AD203B41FA5}">
                      <a16:colId xmlns:a16="http://schemas.microsoft.com/office/drawing/2014/main" val="683351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Ст. 255.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Обов’язки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патронатного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вихователя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  <a:endParaRPr lang="uk-UA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indent="-342900" fontAlgn="base">
                        <a:buAutoNum type="arabicParenR"/>
                      </a:pP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забезпечити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дитину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житлом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одягом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0" indent="0" fontAlgn="base">
                        <a:buNone/>
                      </a:pP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харчуванням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тощо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uk-UA" sz="20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fontAlgn="base"/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2)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створити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дитині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умови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для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навчання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фізичного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та духовного </a:t>
                      </a:r>
                      <a:r>
                        <a:rPr lang="ru-RU" sz="20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розвитку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uk-UA" sz="20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3937"/>
                  </a:ext>
                </a:extLst>
              </a:tr>
            </a:tbl>
          </a:graphicData>
        </a:graphic>
      </p:graphicFrame>
      <p:pic>
        <p:nvPicPr>
          <p:cNvPr id="1026" name="Picture 2" descr="Заключение договора после конкурса по 223 ФЗ">
            <a:extLst>
              <a:ext uri="{FF2B5EF4-FFF2-40B4-BE49-F238E27FC236}">
                <a16:creationId xmlns:a16="http://schemas.microsoft.com/office/drawing/2014/main" id="{B2A67E55-741C-4C23-AC7F-F0C95A70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7" y="4626451"/>
            <a:ext cx="2732965" cy="22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Інформація щодо порядку укладання договорів про надання послуг з постачання  теплової енергії та гарячої води! – ЧЕРКАСЬКЕ ХІМВОЛОКНО">
            <a:extLst>
              <a:ext uri="{FF2B5EF4-FFF2-40B4-BE49-F238E27FC236}">
                <a16:creationId xmlns:a16="http://schemas.microsoft.com/office/drawing/2014/main" id="{4EEE1CEF-107B-4EA2-92DD-B7DAE1A3DC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/>
          <a:stretch/>
        </p:blipFill>
        <p:spPr bwMode="auto">
          <a:xfrm>
            <a:off x="719592" y="1901421"/>
            <a:ext cx="2791146" cy="2146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4AD6D-84E2-442E-A9ED-434D2B547B88}"/>
              </a:ext>
            </a:extLst>
          </p:cNvPr>
          <p:cNvSpPr txBox="1"/>
          <p:nvPr/>
        </p:nvSpPr>
        <p:spPr>
          <a:xfrm>
            <a:off x="2536620" y="5568514"/>
            <a:ext cx="9445584" cy="1260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визначає о</a:t>
            </a:r>
            <a:r>
              <a:rPr lang="uk-UA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собливості здійснення обов’язків щодо догляду, виховання та реабілітації конкретної дитини, влаштованої до сім’ї патронатного вихователя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41107-934E-44E3-8D15-6E64F50E8B03}"/>
              </a:ext>
            </a:extLst>
          </p:cNvPr>
          <p:cNvSpPr txBox="1"/>
          <p:nvPr/>
        </p:nvSpPr>
        <p:spPr>
          <a:xfrm>
            <a:off x="0" y="3452403"/>
            <a:ext cx="4247435" cy="1065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визначає з</a:t>
            </a:r>
            <a:r>
              <a:rPr lang="uk-U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агальні права та обов’язки патронатного вихователя та добровільного помічника</a:t>
            </a:r>
          </a:p>
        </p:txBody>
      </p:sp>
      <p:graphicFrame>
        <p:nvGraphicFramePr>
          <p:cNvPr id="16" name="Таблиця 8">
            <a:extLst>
              <a:ext uri="{FF2B5EF4-FFF2-40B4-BE49-F238E27FC236}">
                <a16:creationId xmlns:a16="http://schemas.microsoft.com/office/drawing/2014/main" id="{6EA73A6A-0481-4519-BCF0-9AC134466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49908"/>
              </p:ext>
            </p:extLst>
          </p:nvPr>
        </p:nvGraphicFramePr>
        <p:xfrm>
          <a:off x="-17105" y="1249240"/>
          <a:ext cx="424743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435">
                  <a:extLst>
                    <a:ext uri="{9D8B030D-6E8A-4147-A177-3AD203B41FA5}">
                      <a16:colId xmlns:a16="http://schemas.microsoft.com/office/drawing/2014/main" val="683351085"/>
                    </a:ext>
                  </a:extLst>
                </a:gridCol>
              </a:tblGrid>
              <a:tr h="61038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Договір про умови запровадження патронату: </a:t>
                      </a:r>
                      <a:endParaRPr lang="uk-UA" sz="24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3937"/>
                  </a:ext>
                </a:extLst>
              </a:tr>
            </a:tbl>
          </a:graphicData>
        </a:graphic>
      </p:graphicFrame>
      <p:graphicFrame>
        <p:nvGraphicFramePr>
          <p:cNvPr id="17" name="Таблиця 8">
            <a:extLst>
              <a:ext uri="{FF2B5EF4-FFF2-40B4-BE49-F238E27FC236}">
                <a16:creationId xmlns:a16="http://schemas.microsoft.com/office/drawing/2014/main" id="{20A1C8DF-DA09-4E1B-B1A5-8FB4F0B86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49549"/>
              </p:ext>
            </p:extLst>
          </p:nvPr>
        </p:nvGraphicFramePr>
        <p:xfrm>
          <a:off x="2536619" y="5111314"/>
          <a:ext cx="67481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154">
                  <a:extLst>
                    <a:ext uri="{9D8B030D-6E8A-4147-A177-3AD203B41FA5}">
                      <a16:colId xmlns:a16="http://schemas.microsoft.com/office/drawing/2014/main" val="683351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Договір про патронат над дитиною: 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39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D0E60F6-CE3C-45E3-B017-348B9D02D10F}"/>
              </a:ext>
            </a:extLst>
          </p:cNvPr>
          <p:cNvSpPr txBox="1"/>
          <p:nvPr/>
        </p:nvSpPr>
        <p:spPr>
          <a:xfrm>
            <a:off x="132706" y="3581062"/>
            <a:ext cx="459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 </a:t>
            </a:r>
          </a:p>
        </p:txBody>
      </p:sp>
      <p:graphicFrame>
        <p:nvGraphicFramePr>
          <p:cNvPr id="22" name="Таблиця 8">
            <a:extLst>
              <a:ext uri="{FF2B5EF4-FFF2-40B4-BE49-F238E27FC236}">
                <a16:creationId xmlns:a16="http://schemas.microsoft.com/office/drawing/2014/main" id="{F31CD974-8DC7-47FB-B4E9-2466EC42A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1934"/>
              </p:ext>
            </p:extLst>
          </p:nvPr>
        </p:nvGraphicFramePr>
        <p:xfrm>
          <a:off x="8728364" y="645300"/>
          <a:ext cx="33505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597">
                  <a:extLst>
                    <a:ext uri="{9D8B030D-6E8A-4147-A177-3AD203B41FA5}">
                      <a16:colId xmlns:a16="http://schemas.microsoft.com/office/drawing/2014/main" val="683351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Глава 20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ст. 252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256 </a:t>
                      </a:r>
                      <a:endParaRPr lang="uk-UA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3937"/>
                  </a:ext>
                </a:extLst>
              </a:tr>
            </a:tbl>
          </a:graphicData>
        </a:graphic>
      </p:graphicFrame>
      <p:pic>
        <p:nvPicPr>
          <p:cNvPr id="23" name="Рисунок 22" descr="Купить книгу 2020 Сімейний кодекс України видавництво Нотіс | Bookopt">
            <a:extLst>
              <a:ext uri="{FF2B5EF4-FFF2-40B4-BE49-F238E27FC236}">
                <a16:creationId xmlns:a16="http://schemas.microsoft.com/office/drawing/2014/main" id="{9DBAE6D2-1A82-429C-875B-7917AE9831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10" y="577084"/>
            <a:ext cx="1701333" cy="2031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FF8370-70A7-4215-A3B4-20DDB70659D0}"/>
              </a:ext>
            </a:extLst>
          </p:cNvPr>
          <p:cNvSpPr txBox="1"/>
          <p:nvPr/>
        </p:nvSpPr>
        <p:spPr>
          <a:xfrm>
            <a:off x="4374984" y="2672220"/>
            <a:ext cx="7834154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8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3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)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співпрацювати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з батьками,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іншими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законними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представниками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дитини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задля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подолання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СЖО у межах та у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спосіб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,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визначені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органом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опіки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та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піклування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;</a:t>
            </a:r>
            <a:endParaRPr lang="uk-UA" sz="2000" b="0" kern="1200" dirty="0">
              <a:solidFill>
                <a:srgbClr val="002060"/>
              </a:solidFill>
              <a:effectLst/>
              <a:ea typeface="+mn-ea"/>
              <a:cs typeface="Calibri" panose="020F0502020204030204" pitchFamily="34" charset="0"/>
            </a:endParaRPr>
          </a:p>
          <a:p>
            <a:pPr fontAlgn="base"/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4)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забезпечити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надання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чи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доступ до послуг,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визначених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договором про патронат над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дитиною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;</a:t>
            </a:r>
            <a:endParaRPr lang="uk-UA" sz="2000" b="0" kern="1200" dirty="0">
              <a:solidFill>
                <a:srgbClr val="002060"/>
              </a:solidFill>
              <a:effectLst/>
              <a:ea typeface="+mn-ea"/>
              <a:cs typeface="Calibri" panose="020F0502020204030204" pitchFamily="34" charset="0"/>
            </a:endParaRPr>
          </a:p>
          <a:p>
            <a:pPr fontAlgn="base"/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5)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сприяти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контактам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дитини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з батьками,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іншими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законними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0" kern="1200" dirty="0" err="1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представниками</a:t>
            </a:r>
            <a:r>
              <a:rPr lang="ru-RU" sz="2000" b="0" kern="1200" dirty="0">
                <a:solidFill>
                  <a:srgbClr val="002060"/>
                </a:solidFill>
                <a:effectLst/>
                <a:ea typeface="+mn-ea"/>
                <a:cs typeface="Calibri" panose="020F0502020204030204" pitchFamily="34" charset="0"/>
              </a:rPr>
              <a:t>, родичами</a:t>
            </a:r>
            <a:r>
              <a:rPr lang="ru-RU" sz="2000" dirty="0">
                <a:solidFill>
                  <a:srgbClr val="002060"/>
                </a:solidFill>
                <a:cs typeface="Calibri" panose="020F0502020204030204" pitchFamily="34" charset="0"/>
              </a:rPr>
              <a:t>… з </a:t>
            </a:r>
            <a:r>
              <a:rPr lang="ru-RU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урахуванням</a:t>
            </a:r>
            <a:r>
              <a:rPr lang="ru-RU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найкращих</a:t>
            </a:r>
            <a:r>
              <a:rPr lang="ru-RU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інтересів</a:t>
            </a:r>
            <a:r>
              <a:rPr lang="ru-RU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дитини</a:t>
            </a:r>
            <a:r>
              <a:rPr lang="ru-RU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endParaRPr lang="uk-UA" sz="2000" b="0" i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9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F57B0B-2DD3-1056-9956-17E321EEE9FE}"/>
              </a:ext>
            </a:extLst>
          </p:cNvPr>
          <p:cNvSpPr txBox="1"/>
          <p:nvPr/>
        </p:nvSpPr>
        <p:spPr>
          <a:xfrm>
            <a:off x="3547540" y="352112"/>
            <a:ext cx="86660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4A266B"/>
                </a:solidFill>
              </a:rPr>
              <a:t>Загальні права та обов’язки патронатного вихователя та його добровільного помічника</a:t>
            </a:r>
            <a:r>
              <a:rPr lang="uk-UA" sz="2800" b="1" dirty="0">
                <a:solidFill>
                  <a:schemeClr val="accent6"/>
                </a:solidFill>
              </a:rPr>
              <a:t> в процесі надання послуги з патронату над дитиною </a:t>
            </a:r>
            <a:r>
              <a:rPr lang="uk-UA" sz="2800" b="1" dirty="0">
                <a:solidFill>
                  <a:srgbClr val="4A266B"/>
                </a:solidFill>
              </a:rPr>
              <a:t>визначає :</a:t>
            </a:r>
            <a:r>
              <a:rPr lang="uk-UA" sz="2800" b="1" dirty="0">
                <a:solidFill>
                  <a:schemeClr val="accent6"/>
                </a:solidFill>
              </a:rPr>
              <a:t>  </a:t>
            </a:r>
            <a:endParaRPr lang="uk-UA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2E693-6C01-932F-B9D2-45F616073EEF}"/>
              </a:ext>
            </a:extLst>
          </p:cNvPr>
          <p:cNvSpPr txBox="1"/>
          <p:nvPr/>
        </p:nvSpPr>
        <p:spPr>
          <a:xfrm>
            <a:off x="4551224" y="1783363"/>
            <a:ext cx="7651250" cy="1107996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cap="all" dirty="0">
                <a:solidFill>
                  <a:srgbClr val="4A266B"/>
                </a:solidFill>
                <a:ea typeface="+mj-ea"/>
              </a:rPr>
              <a:t>ПРИМІРНИЙ ДОГОВІР  ПРО УМОВИ ЗАПРОВАДЖЕННЯ ТА ОРГАНІЗАЦІЮ ФУНКЦІОНУВАННЯ ПОСЛУГИ ПАТРОНАТУ НАД ДИТИНОЮ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C8B21A-465D-2914-8EEC-1A18772F2A3B}"/>
              </a:ext>
            </a:extLst>
          </p:cNvPr>
          <p:cNvSpPr txBox="1"/>
          <p:nvPr/>
        </p:nvSpPr>
        <p:spPr>
          <a:xfrm>
            <a:off x="4097504" y="3855857"/>
            <a:ext cx="71845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4A266B"/>
                </a:solidFill>
              </a:rPr>
              <a:t>Права та обов’язки патронатного вихователя </a:t>
            </a:r>
            <a:r>
              <a:rPr lang="uk-UA" sz="2800" b="1" dirty="0">
                <a:solidFill>
                  <a:schemeClr val="accent6"/>
                </a:solidFill>
              </a:rPr>
              <a:t>щодо конкретно влаштованої під патронат дитини </a:t>
            </a:r>
            <a:r>
              <a:rPr lang="uk-UA" sz="2800" b="1" dirty="0">
                <a:solidFill>
                  <a:srgbClr val="4A266B"/>
                </a:solidFill>
              </a:rPr>
              <a:t>визначає:</a:t>
            </a:r>
            <a:endParaRPr lang="uk-UA" sz="2800" dirty="0">
              <a:solidFill>
                <a:srgbClr val="4A266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F184B0-8F93-77D7-4E4B-10284B466922}"/>
              </a:ext>
            </a:extLst>
          </p:cNvPr>
          <p:cNvSpPr txBox="1"/>
          <p:nvPr/>
        </p:nvSpPr>
        <p:spPr>
          <a:xfrm>
            <a:off x="4636254" y="5240852"/>
            <a:ext cx="7566916" cy="76944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cap="all" dirty="0">
                <a:solidFill>
                  <a:srgbClr val="4A266B"/>
                </a:solidFill>
                <a:ea typeface="+mj-ea"/>
              </a:rPr>
              <a:t>Типовий ДОГОВІР                                                                                           ПРО ПАТРОНАТ НАД ДИТИНОЮ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D7D4A-0D5E-4BF0-688B-8E0242C81F18}"/>
              </a:ext>
            </a:extLst>
          </p:cNvPr>
          <p:cNvSpPr txBox="1"/>
          <p:nvPr/>
        </p:nvSpPr>
        <p:spPr>
          <a:xfrm>
            <a:off x="236518" y="1785974"/>
            <a:ext cx="4417033" cy="3136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</a:pPr>
            <a:r>
              <a:rPr lang="uk-UA" sz="2800" dirty="0">
                <a:solidFill>
                  <a:srgbClr val="002060"/>
                </a:solidFill>
              </a:rPr>
              <a:t>Постанова КМУ №893                від 20.08.2021 р.</a:t>
            </a:r>
          </a:p>
          <a:p>
            <a:pPr fontAlgn="base">
              <a:lnSpc>
                <a:spcPts val="4000"/>
              </a:lnSpc>
            </a:pPr>
            <a:r>
              <a:rPr lang="uk-UA" sz="2800" b="1" dirty="0">
                <a:solidFill>
                  <a:srgbClr val="002060"/>
                </a:solidFill>
              </a:rPr>
              <a:t>«Деякі питання захисту прав дитини та надання послуги патронату над дитиною»</a:t>
            </a:r>
          </a:p>
        </p:txBody>
      </p:sp>
    </p:spTree>
    <p:extLst>
      <p:ext uri="{BB962C8B-B14F-4D97-AF65-F5344CB8AC3E}">
        <p14:creationId xmlns:p14="http://schemas.microsoft.com/office/powerpoint/2010/main" val="61248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DE0D67F-CF54-D9D5-CD44-CE3E19922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r="10858" b="-1"/>
          <a:stretch/>
        </p:blipFill>
        <p:spPr>
          <a:xfrm>
            <a:off x="801627" y="1739867"/>
            <a:ext cx="3080122" cy="3533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322C5-2111-7ECE-CF65-E40D83D59FE6}"/>
              </a:ext>
            </a:extLst>
          </p:cNvPr>
          <p:cNvSpPr txBox="1"/>
          <p:nvPr/>
        </p:nvSpPr>
        <p:spPr>
          <a:xfrm>
            <a:off x="712541" y="227737"/>
            <a:ext cx="9400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громада може довірити дитину? </a:t>
            </a:r>
          </a:p>
        </p:txBody>
      </p:sp>
      <p:sp>
        <p:nvSpPr>
          <p:cNvPr id="7" name="Google Shape;111;p15">
            <a:extLst>
              <a:ext uri="{FF2B5EF4-FFF2-40B4-BE49-F238E27FC236}">
                <a16:creationId xmlns:a16="http://schemas.microsoft.com/office/drawing/2014/main" id="{EA00F3FF-966E-76CB-AE62-90261B3C32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5335" y="660915"/>
            <a:ext cx="6896036" cy="5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133" dirty="0">
                <a:solidFill>
                  <a:srgbClr val="002060"/>
                </a:solidFill>
              </a:rPr>
              <a:t>громадянину України, який: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133" dirty="0">
                <a:solidFill>
                  <a:srgbClr val="002060"/>
                </a:solidFill>
              </a:rPr>
              <a:t>маєте позитивний досвід виховання дітей старше 4-х років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133" dirty="0">
                <a:solidFill>
                  <a:srgbClr val="002060"/>
                </a:solidFill>
              </a:rPr>
              <a:t>готовий прийти на допомогу «чужій» дитині  та підтримати її сім</a:t>
            </a:r>
            <a:r>
              <a:rPr lang="en-US" sz="2133" dirty="0">
                <a:solidFill>
                  <a:srgbClr val="002060"/>
                </a:solidFill>
              </a:rPr>
              <a:t>’</a:t>
            </a:r>
            <a:r>
              <a:rPr lang="uk-UA" sz="2133" dirty="0">
                <a:solidFill>
                  <a:srgbClr val="002060"/>
                </a:solidFill>
              </a:rPr>
              <a:t>ю, яка перебуває в складних життєвих обставинах,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133" dirty="0">
                <a:solidFill>
                  <a:srgbClr val="002060"/>
                </a:solidFill>
              </a:rPr>
              <a:t>маєте задовільний стан </a:t>
            </a:r>
            <a:r>
              <a:rPr lang="uk-UA" sz="2133" dirty="0" err="1">
                <a:solidFill>
                  <a:srgbClr val="002060"/>
                </a:solidFill>
              </a:rPr>
              <a:t>здоров</a:t>
            </a:r>
            <a:r>
              <a:rPr lang="en-US" sz="2133" dirty="0">
                <a:solidFill>
                  <a:srgbClr val="002060"/>
                </a:solidFill>
              </a:rPr>
              <a:t>’</a:t>
            </a:r>
            <a:r>
              <a:rPr lang="uk-UA" sz="2133" dirty="0">
                <a:solidFill>
                  <a:srgbClr val="002060"/>
                </a:solidFill>
              </a:rPr>
              <a:t>я, який дозволяє дбати про тимчасово влаштованих дітей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133" dirty="0">
                <a:solidFill>
                  <a:srgbClr val="002060"/>
                </a:solidFill>
              </a:rPr>
              <a:t>не був засудженими, або позбавленим  батьківських прав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133" dirty="0">
                <a:solidFill>
                  <a:srgbClr val="002060"/>
                </a:solidFill>
              </a:rPr>
              <a:t>маєте житло (власне, або в користуванні), де можна тимчасово розмістити патронатну дитину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133" dirty="0">
                <a:solidFill>
                  <a:srgbClr val="002060"/>
                </a:solidFill>
              </a:rPr>
              <a:t>разом з добровільним помічником – дорослим членом своєї сім</a:t>
            </a:r>
            <a:r>
              <a:rPr lang="en-US" sz="2133" dirty="0">
                <a:solidFill>
                  <a:srgbClr val="002060"/>
                </a:solidFill>
              </a:rPr>
              <a:t>’</a:t>
            </a:r>
            <a:r>
              <a:rPr lang="uk-UA" sz="2133" dirty="0">
                <a:solidFill>
                  <a:srgbClr val="002060"/>
                </a:solidFill>
              </a:rPr>
              <a:t>ї готові пройти професійну тренінгову програму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DF578-A3E3-379F-B89F-673E022149EF}"/>
              </a:ext>
            </a:extLst>
          </p:cNvPr>
          <p:cNvSpPr txBox="1"/>
          <p:nvPr/>
        </p:nvSpPr>
        <p:spPr>
          <a:xfrm>
            <a:off x="130629" y="5826135"/>
            <a:ext cx="12191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підтримуєте</a:t>
            </a:r>
            <a:r>
              <a:rPr lang="uk-UA" sz="2400" b="1" dirty="0">
                <a:solidFill>
                  <a:srgbClr val="002060"/>
                </a:solidFill>
              </a:rPr>
              <a:t> сімейні цінності та готові працювати в команді професіоналів </a:t>
            </a:r>
            <a:r>
              <a:rPr lang="uk-UA" sz="2400" dirty="0">
                <a:solidFill>
                  <a:srgbClr val="002060"/>
                </a:solidFill>
              </a:rPr>
              <a:t>за ради змін, щоб жодна дитина не зазнала страждань та виховувалася в безпечній , люблячій сім</a:t>
            </a:r>
            <a:r>
              <a:rPr lang="en-US" sz="2400" dirty="0">
                <a:solidFill>
                  <a:srgbClr val="002060"/>
                </a:solidFill>
              </a:rPr>
              <a:t>’</a:t>
            </a:r>
            <a:r>
              <a:rPr lang="uk-UA" sz="2400" dirty="0">
                <a:solidFill>
                  <a:srgbClr val="002060"/>
                </a:solidFill>
              </a:rPr>
              <a:t>ї</a:t>
            </a:r>
            <a:br>
              <a:rPr lang="uk-UA" sz="2400" dirty="0">
                <a:solidFill>
                  <a:srgbClr val="002060"/>
                </a:solidFill>
              </a:rPr>
            </a:b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Місце для вмісту 2">
            <a:extLst>
              <a:ext uri="{FF2B5EF4-FFF2-40B4-BE49-F238E27FC236}">
                <a16:creationId xmlns:a16="http://schemas.microsoft.com/office/drawing/2014/main" id="{29907E16-7F43-C003-1331-6006FAC4B1B4}"/>
              </a:ext>
            </a:extLst>
          </p:cNvPr>
          <p:cNvSpPr txBox="1">
            <a:spLocks/>
          </p:cNvSpPr>
          <p:nvPr/>
        </p:nvSpPr>
        <p:spPr>
          <a:xfrm>
            <a:off x="2047316" y="645524"/>
            <a:ext cx="9633857" cy="6302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6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4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2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2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Виховують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власних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дітей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віком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до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чотирьох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років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дитину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з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інвалідністю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яка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має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обмеження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життєдіяльності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Є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опікуном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піклувальником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прийомним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батьком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матір’ю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чи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батьком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матір’ю-вихователем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Обмежені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у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дієздатності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Визнані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недієздатними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Позбавлені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батьківських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прав,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якщо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ці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права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не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були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поновлені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Перебувають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обліку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сімей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осіб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які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опинилися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складних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життєвих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обставинах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Стосовно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яких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було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прийнято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рішення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органу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опіки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та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піклування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або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суду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про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відібрання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дитини;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Перебувають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під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слідством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Перебувають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обліку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або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лікуванні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у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психоневрологічному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чи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наркологічному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+mn-cs"/>
              </a:rPr>
              <a:t>диспансері</a:t>
            </a:r>
            <a:r>
              <a:rPr lang="uk-UA" sz="24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CDC9-F84D-FC48-EA53-0B9FB89F7F04}"/>
              </a:ext>
            </a:extLst>
          </p:cNvPr>
          <p:cNvSpPr txBox="1"/>
          <p:nvPr/>
        </p:nvSpPr>
        <p:spPr>
          <a:xfrm rot="5400000" flipV="1">
            <a:off x="-1615337" y="2752395"/>
            <a:ext cx="599738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Кандидатами у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патронатні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вихователі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не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можуть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бути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особи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, </a:t>
            </a:r>
            <a:r>
              <a:rPr lang="en-US" sz="3200" b="1" kern="1200" cap="all" dirty="0" err="1">
                <a:solidFill>
                  <a:srgbClr val="FF0000"/>
                </a:solidFill>
                <a:ea typeface="+mj-ea"/>
                <a:cs typeface="+mj-cs"/>
              </a:rPr>
              <a:t>які</a:t>
            </a:r>
            <a:r>
              <a:rPr lang="en-US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</a:p>
        </p:txBody>
      </p:sp>
      <p:sp>
        <p:nvSpPr>
          <p:cNvPr id="6" name="AutoShape 4" descr="3D слово ні на білому тлі Стокове Фото">
            <a:extLst>
              <a:ext uri="{FF2B5EF4-FFF2-40B4-BE49-F238E27FC236}">
                <a16:creationId xmlns:a16="http://schemas.microsoft.com/office/drawing/2014/main" id="{A4F3F6F2-FA4D-FC12-56DB-14D75320B7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05743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1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FC344-3192-9349-99CA-250EA3D49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22"/>
          <a:stretch/>
        </p:blipFill>
        <p:spPr>
          <a:xfrm>
            <a:off x="838200" y="4146165"/>
            <a:ext cx="10905066" cy="213781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3">
            <a:extLst>
              <a:ext uri="{FF2B5EF4-FFF2-40B4-BE49-F238E27FC236}">
                <a16:creationId xmlns:a16="http://schemas.microsoft.com/office/drawing/2014/main" id="{5ABACC29-CC4E-7A74-1618-7C1457511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032495"/>
              </p:ext>
            </p:extLst>
          </p:nvPr>
        </p:nvGraphicFramePr>
        <p:xfrm>
          <a:off x="838200" y="511629"/>
          <a:ext cx="10504714" cy="380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6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58B5B-6F60-7345-9516-93D6218A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183330"/>
            <a:ext cx="10878847" cy="649134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E0AF5-34A6-774F-9A9B-72E85EE9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5" y="364484"/>
            <a:ext cx="9708078" cy="606181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954DFA-223A-4A0C-A00D-DC9E9109C394}"/>
              </a:ext>
            </a:extLst>
          </p:cNvPr>
          <p:cNvSpPr txBox="1"/>
          <p:nvPr/>
        </p:nvSpPr>
        <p:spPr>
          <a:xfrm>
            <a:off x="8215116" y="10144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Google Shape;85;p16">
            <a:extLst>
              <a:ext uri="{FF2B5EF4-FFF2-40B4-BE49-F238E27FC236}">
                <a16:creationId xmlns:a16="http://schemas.microsoft.com/office/drawing/2014/main" id="{843631F4-A8AA-4004-A6BA-9A11721E190F}"/>
              </a:ext>
            </a:extLst>
          </p:cNvPr>
          <p:cNvSpPr txBox="1"/>
          <p:nvPr/>
        </p:nvSpPr>
        <p:spPr>
          <a:xfrm>
            <a:off x="5422182" y="1723208"/>
            <a:ext cx="6240179" cy="3411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265 </a:t>
            </a:r>
            <a:r>
              <a:rPr lang="en-US" sz="2400" b="1" dirty="0" err="1">
                <a:solidFill>
                  <a:schemeClr val="tx2"/>
                </a:solidFill>
              </a:rPr>
              <a:t>патронатних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сімей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до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яких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вже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було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влаштовано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понад</a:t>
            </a:r>
            <a:r>
              <a:rPr lang="en-US" sz="2400" b="1" dirty="0">
                <a:solidFill>
                  <a:schemeClr val="tx2"/>
                </a:solidFill>
              </a:rPr>
              <a:t> 2 </a:t>
            </a:r>
            <a:r>
              <a:rPr lang="en-US" sz="2400" b="1" dirty="0" err="1">
                <a:solidFill>
                  <a:schemeClr val="tx2"/>
                </a:solidFill>
              </a:rPr>
              <a:t>тис</a:t>
            </a:r>
            <a:r>
              <a:rPr lang="en-US" sz="2400" b="1" dirty="0">
                <a:solidFill>
                  <a:schemeClr val="tx2"/>
                </a:solidFill>
              </a:rPr>
              <a:t>. дітей</a:t>
            </a:r>
            <a:r>
              <a:rPr lang="uk-UA" sz="2400" dirty="0">
                <a:solidFill>
                  <a:schemeClr val="tx2"/>
                </a:solidFill>
              </a:rPr>
              <a:t>, з яких: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43 %</a:t>
            </a:r>
            <a:r>
              <a:rPr lang="en-US" sz="2400" dirty="0">
                <a:solidFill>
                  <a:schemeClr val="tx2"/>
                </a:solidFill>
              </a:rPr>
              <a:t>  </a:t>
            </a:r>
            <a:r>
              <a:rPr lang="en-US" sz="2400" dirty="0" err="1">
                <a:solidFill>
                  <a:schemeClr val="tx2"/>
                </a:solidFill>
              </a:rPr>
              <a:t>повернулося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до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біологічних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сімей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батьки</a:t>
            </a:r>
            <a:r>
              <a:rPr lang="en-US" sz="2400" dirty="0">
                <a:solidFill>
                  <a:schemeClr val="tx2"/>
                </a:solidFill>
              </a:rPr>
              <a:t> та </a:t>
            </a:r>
            <a:r>
              <a:rPr lang="en-US" sz="2400" dirty="0" err="1">
                <a:solidFill>
                  <a:schemeClr val="tx2"/>
                </a:solidFill>
              </a:rPr>
              <a:t>родичі</a:t>
            </a:r>
            <a:r>
              <a:rPr lang="en-US" sz="2400" dirty="0">
                <a:solidFill>
                  <a:schemeClr val="tx2"/>
                </a:solidFill>
              </a:rPr>
              <a:t>),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51 %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влаштовані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до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сімейних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форм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виховання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6 %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влаштовуються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до</a:t>
            </a:r>
            <a:r>
              <a:rPr lang="en-US" sz="2400" dirty="0">
                <a:solidFill>
                  <a:schemeClr val="tx2"/>
                </a:solidFill>
              </a:rPr>
              <a:t> ЦСПР (</a:t>
            </a:r>
            <a:r>
              <a:rPr lang="en-US" sz="2400" dirty="0" err="1">
                <a:solidFill>
                  <a:schemeClr val="tx2"/>
                </a:solidFill>
              </a:rPr>
              <a:t>притулків</a:t>
            </a:r>
            <a:r>
              <a:rPr lang="en-US" sz="2400" dirty="0">
                <a:solidFill>
                  <a:schemeClr val="tx2"/>
                </a:solidFill>
              </a:rPr>
              <a:t>) та </a:t>
            </a:r>
            <a:r>
              <a:rPr lang="en-US" sz="2400" dirty="0" err="1">
                <a:solidFill>
                  <a:schemeClr val="tx2"/>
                </a:solidFill>
              </a:rPr>
              <a:t>інтернатів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Google Shape;111;p15">
            <a:extLst>
              <a:ext uri="{FF2B5EF4-FFF2-40B4-BE49-F238E27FC236}">
                <a16:creationId xmlns:a16="http://schemas.microsoft.com/office/drawing/2014/main" id="{9201E31A-E112-40C6-B8A8-74B3F3939694}"/>
              </a:ext>
            </a:extLst>
          </p:cNvPr>
          <p:cNvSpPr txBox="1">
            <a:spLocks/>
          </p:cNvSpPr>
          <p:nvPr/>
        </p:nvSpPr>
        <p:spPr>
          <a:xfrm>
            <a:off x="419817" y="5457245"/>
            <a:ext cx="11352060" cy="136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2060"/>
                </a:solidFill>
              </a:rPr>
              <a:t>Патронат – «швидка допомога» </a:t>
            </a:r>
            <a:r>
              <a:rPr lang="uk-UA" sz="2000" dirty="0">
                <a:solidFill>
                  <a:srgbClr val="002060"/>
                </a:solidFill>
              </a:rPr>
              <a:t>в громаді для дитини та її сім’ї, яка перебуває в складних життєвих обставинах та не має можливості жити у своїй сім’ї, або тимчасово бути поруч з родичами, знайомими, соціально важливими для дитини особами.</a:t>
            </a:r>
          </a:p>
        </p:txBody>
      </p:sp>
      <p:pic>
        <p:nvPicPr>
          <p:cNvPr id="1026" name="Picture 2" descr="Скорая помощь детский рисунок - 64 фото">
            <a:extLst>
              <a:ext uri="{FF2B5EF4-FFF2-40B4-BE49-F238E27FC236}">
                <a16:creationId xmlns:a16="http://schemas.microsoft.com/office/drawing/2014/main" id="{6D380937-8297-F748-513B-FAACE6CE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0" y="2221804"/>
            <a:ext cx="3818376" cy="29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9E6C0-F693-699D-100C-395DBB7C81FF}"/>
              </a:ext>
            </a:extLst>
          </p:cNvPr>
          <p:cNvSpPr txBox="1"/>
          <p:nvPr/>
        </p:nvSpPr>
        <p:spPr>
          <a:xfrm>
            <a:off x="155420" y="281904"/>
            <a:ext cx="11554162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02060"/>
                </a:solidFill>
                <a:ea typeface="+mj-ea"/>
                <a:cs typeface="+mj-cs"/>
              </a:rPr>
              <a:t>ПАТРОНАТ В УКРАЇНІ</a:t>
            </a:r>
            <a:r>
              <a:rPr lang="uk-UA" sz="3200" b="1" kern="1200" dirty="0">
                <a:solidFill>
                  <a:srgbClr val="002060"/>
                </a:solidFill>
                <a:ea typeface="+mj-ea"/>
                <a:cs typeface="+mj-cs"/>
              </a:rPr>
              <a:t>:</a:t>
            </a:r>
            <a:r>
              <a:rPr lang="en-US" sz="3200" b="1" kern="12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endParaRPr lang="uk-UA" sz="3200" b="1" kern="12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002060"/>
                </a:solidFill>
                <a:ea typeface="+mj-ea"/>
                <a:cs typeface="+mj-cs"/>
              </a:rPr>
              <a:t>2009</a:t>
            </a:r>
            <a:r>
              <a:rPr lang="uk-UA" sz="2800" kern="1200" dirty="0">
                <a:solidFill>
                  <a:srgbClr val="002060"/>
                </a:solidFill>
                <a:ea typeface="+mj-ea"/>
                <a:cs typeface="+mj-cs"/>
              </a:rPr>
              <a:t> - 2016 рр. – як пілотний проект МБО «Партнерство «Кожній дитині»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2800" kern="1200" dirty="0">
                <a:solidFill>
                  <a:srgbClr val="002060"/>
                </a:solidFill>
                <a:ea typeface="+mj-ea"/>
                <a:cs typeface="+mj-cs"/>
              </a:rPr>
              <a:t>2017 р. – легалізований та фінансується за рахунок державного бюджету</a:t>
            </a:r>
            <a:endParaRPr lang="en-US" sz="2800" kern="1200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9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1417" y="6172200"/>
            <a:ext cx="8936383" cy="424519"/>
          </a:xfrm>
        </p:spPr>
        <p:txBody>
          <a:bodyPr>
            <a:noAutofit/>
          </a:bodyPr>
          <a:lstStyle/>
          <a:p>
            <a:r>
              <a:rPr lang="uk-UA" sz="2400" dirty="0"/>
              <a:t>«Після навчання я отримала також багато інформації, корисної для виховання моїх власних дітей»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0048" r="17915"/>
          <a:stretch/>
        </p:blipFill>
        <p:spPr>
          <a:xfrm>
            <a:off x="5120966" y="1579818"/>
            <a:ext cx="3836879" cy="2736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867" y="0"/>
            <a:ext cx="2947133" cy="669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1C1ED-2C0A-6D78-421D-A9D1EF413D9F}"/>
              </a:ext>
            </a:extLst>
          </p:cNvPr>
          <p:cNvSpPr txBox="1"/>
          <p:nvPr/>
        </p:nvSpPr>
        <p:spPr>
          <a:xfrm>
            <a:off x="1929448" y="-9541"/>
            <a:ext cx="6808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cs typeface="Arial" panose="020B0604020202020204" pitchFamily="34" charset="0"/>
              </a:rPr>
              <a:t>Висловлювання кандидатів</a:t>
            </a:r>
            <a:r>
              <a:rPr lang="uk-UA" sz="280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DB37C-2E59-59EA-F70B-EB94ACBF2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7" y="1894336"/>
            <a:ext cx="4886345" cy="3230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6A0AD2-E34D-564D-AABD-C460218453B1}"/>
              </a:ext>
            </a:extLst>
          </p:cNvPr>
          <p:cNvSpPr txBox="1"/>
          <p:nvPr/>
        </p:nvSpPr>
        <p:spPr>
          <a:xfrm>
            <a:off x="303956" y="492113"/>
            <a:ext cx="8763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/>
              <a:t> «</a:t>
            </a:r>
            <a:r>
              <a:rPr lang="uk-UA" sz="2400" dirty="0"/>
              <a:t>Ми працювали в групах, щоб навчитися працювати як команда»</a:t>
            </a:r>
          </a:p>
          <a:p>
            <a:r>
              <a:rPr lang="uk-UA" sz="2400" dirty="0"/>
              <a:t>«Потрібно ще багато дізнатися і навчитися, щоб успішно виконувати ті ролі, якими ми хочемо оволодіти»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B56D9-0926-909F-5FB8-EB8602CC873C}"/>
              </a:ext>
            </a:extLst>
          </p:cNvPr>
          <p:cNvSpPr txBox="1"/>
          <p:nvPr/>
        </p:nvSpPr>
        <p:spPr>
          <a:xfrm>
            <a:off x="5430321" y="4354852"/>
            <a:ext cx="352752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«</a:t>
            </a:r>
            <a:r>
              <a:rPr lang="uk-UA" sz="2400" dirty="0"/>
              <a:t>Не все так легко, як ми думали, але нам не так страшно» </a:t>
            </a:r>
          </a:p>
          <a:p>
            <a:endParaRPr lang="uk-UA" sz="2400" dirty="0"/>
          </a:p>
          <a:p>
            <a:endParaRPr lang="uk-UA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21CC36-A1CA-21A1-1CE4-9A546AEF0505}"/>
              </a:ext>
            </a:extLst>
          </p:cNvPr>
          <p:cNvSpPr txBox="1"/>
          <p:nvPr/>
        </p:nvSpPr>
        <p:spPr>
          <a:xfrm>
            <a:off x="662869" y="5671901"/>
            <a:ext cx="8328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«Підтримка дитини та тепле ставлення творять дива»</a:t>
            </a:r>
          </a:p>
        </p:txBody>
      </p:sp>
    </p:spTree>
    <p:extLst>
      <p:ext uri="{BB962C8B-B14F-4D97-AF65-F5344CB8AC3E}">
        <p14:creationId xmlns:p14="http://schemas.microsoft.com/office/powerpoint/2010/main" val="207120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04AEA-6CFB-2D45-8FFB-D875F0FE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6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09DA336-DE58-41E5-E55C-25898821C0C3}"/>
              </a:ext>
            </a:extLst>
          </p:cNvPr>
          <p:cNvSpPr/>
          <p:nvPr/>
        </p:nvSpPr>
        <p:spPr>
          <a:xfrm>
            <a:off x="10311305" y="1880359"/>
            <a:ext cx="1606019" cy="1339238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4EAA4B-8D28-1A87-CDFC-61906CB17FF8}"/>
              </a:ext>
            </a:extLst>
          </p:cNvPr>
          <p:cNvSpPr txBox="1">
            <a:spLocks/>
          </p:cNvSpPr>
          <p:nvPr/>
        </p:nvSpPr>
        <p:spPr>
          <a:xfrm>
            <a:off x="1368968" y="245905"/>
            <a:ext cx="11288486" cy="892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ts val="300"/>
              </a:spcBef>
              <a:spcAft>
                <a:spcPts val="300"/>
              </a:spcAft>
              <a:buNone/>
              <a:defRPr sz="3800" b="1" i="0" kern="1200" cap="all">
                <a:solidFill>
                  <a:srgbClr val="4A266B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600" dirty="0">
                <a:latin typeface="+mn-lt"/>
                <a:ea typeface="+mn-ea"/>
              </a:rPr>
              <a:t>Функції та повноваження органу опіки та піклування: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73F42-38FB-B36B-09FF-ABE8A1E9D7B2}"/>
              </a:ext>
            </a:extLst>
          </p:cNvPr>
          <p:cNvSpPr txBox="1"/>
          <p:nvPr/>
        </p:nvSpPr>
        <p:spPr>
          <a:xfrm>
            <a:off x="3610172" y="5281606"/>
            <a:ext cx="8894303" cy="1050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</a:pPr>
            <a:r>
              <a:rPr lang="uk-UA" dirty="0"/>
              <a:t>Постанова КМУ №893  від 20.08.2021 р.</a:t>
            </a:r>
          </a:p>
          <a:p>
            <a:pPr fontAlgn="base">
              <a:lnSpc>
                <a:spcPts val="4000"/>
              </a:lnSpc>
            </a:pPr>
            <a:r>
              <a:rPr lang="uk-UA" sz="1800" b="1" dirty="0"/>
              <a:t>«Деякі питання захисту прав дитини та надання послуги патронату над дитиною»</a:t>
            </a:r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A2B46A18-DE85-1616-A1F2-F80F4E64D2D3}"/>
              </a:ext>
            </a:extLst>
          </p:cNvPr>
          <p:cNvSpPr txBox="1">
            <a:spLocks/>
          </p:cNvSpPr>
          <p:nvPr/>
        </p:nvSpPr>
        <p:spPr>
          <a:xfrm>
            <a:off x="983150" y="967395"/>
            <a:ext cx="9200258" cy="46965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6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4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2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2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Приймає рішення </a:t>
            </a:r>
            <a:r>
              <a:rPr lang="uk-UA" sz="2400" b="1" dirty="0">
                <a:solidFill>
                  <a:srgbClr val="0070C0"/>
                </a:solidFill>
              </a:rPr>
              <a:t>про створення послуги </a:t>
            </a:r>
            <a:r>
              <a:rPr lang="uk-UA" sz="2400" dirty="0"/>
              <a:t>та укладання договору  про умови запровадження патронату (п.12)</a:t>
            </a:r>
          </a:p>
          <a:p>
            <a:r>
              <a:rPr lang="uk-UA" sz="2400" dirty="0"/>
              <a:t>Приймає рішення</a:t>
            </a:r>
            <a:r>
              <a:rPr lang="en-US" sz="2400" dirty="0"/>
              <a:t>/</a:t>
            </a:r>
            <a:r>
              <a:rPr lang="uk-UA" sz="2400" dirty="0"/>
              <a:t>розпорядження </a:t>
            </a:r>
            <a:r>
              <a:rPr lang="uk-UA" sz="2400" b="1" dirty="0">
                <a:solidFill>
                  <a:srgbClr val="0070C0"/>
                </a:solidFill>
              </a:rPr>
              <a:t>про влаштування дитини </a:t>
            </a:r>
            <a:r>
              <a:rPr lang="uk-UA" sz="2400" dirty="0"/>
              <a:t>під патронат (п.15)</a:t>
            </a:r>
          </a:p>
          <a:p>
            <a:r>
              <a:rPr lang="uk-UA" sz="2400" dirty="0"/>
              <a:t>Укладає </a:t>
            </a:r>
            <a:r>
              <a:rPr lang="uk-UA" sz="2400" b="1" dirty="0">
                <a:solidFill>
                  <a:srgbClr val="0070C0"/>
                </a:solidFill>
              </a:rPr>
              <a:t>договір про патронат над дитиною</a:t>
            </a:r>
            <a:r>
              <a:rPr lang="uk-UA" sz="2400" dirty="0"/>
              <a:t> (п.15)</a:t>
            </a:r>
          </a:p>
          <a:p>
            <a:r>
              <a:rPr lang="uk-UA" sz="2400" dirty="0"/>
              <a:t>У разі потреби приймає рішення про проведення складних </a:t>
            </a:r>
            <a:r>
              <a:rPr lang="uk-UA" sz="2400" dirty="0" err="1"/>
              <a:t>дороговартісних</a:t>
            </a:r>
            <a:r>
              <a:rPr lang="uk-UA" sz="2400" dirty="0"/>
              <a:t> досліджень, </a:t>
            </a:r>
            <a:r>
              <a:rPr lang="uk-UA" sz="2400" b="1" dirty="0">
                <a:solidFill>
                  <a:srgbClr val="0070C0"/>
                </a:solidFill>
              </a:rPr>
              <a:t>лікування дитини</a:t>
            </a:r>
            <a:r>
              <a:rPr lang="uk-UA" sz="2400" dirty="0"/>
              <a:t>, операційного втручання,  протезування (</a:t>
            </a:r>
            <a:r>
              <a:rPr lang="uk-UA" sz="2400" dirty="0" err="1"/>
              <a:t>п</a:t>
            </a:r>
            <a:r>
              <a:rPr lang="uk-UA" sz="2400" dirty="0"/>
              <a:t>. 24)</a:t>
            </a:r>
          </a:p>
          <a:p>
            <a:r>
              <a:rPr lang="uk-UA" sz="2400" dirty="0"/>
              <a:t>Рішення у разі потреби про </a:t>
            </a:r>
            <a:r>
              <a:rPr lang="uk-UA" sz="2400" b="1" dirty="0">
                <a:solidFill>
                  <a:srgbClr val="0070C0"/>
                </a:solidFill>
              </a:rPr>
              <a:t>продовження терміну перебування дитини </a:t>
            </a:r>
            <a:r>
              <a:rPr lang="uk-UA" sz="2400" dirty="0"/>
              <a:t>під патронатом (</a:t>
            </a:r>
            <a:r>
              <a:rPr lang="uk-UA" sz="2400" dirty="0" err="1"/>
              <a:t>п</a:t>
            </a:r>
            <a:r>
              <a:rPr lang="uk-UA" sz="2400" dirty="0"/>
              <a:t>. 27)</a:t>
            </a:r>
          </a:p>
          <a:p>
            <a:r>
              <a:rPr lang="uk-UA" sz="2400" dirty="0"/>
              <a:t>Рішення про </a:t>
            </a:r>
            <a:r>
              <a:rPr lang="uk-UA" sz="2400" b="1" dirty="0">
                <a:solidFill>
                  <a:srgbClr val="0070C0"/>
                </a:solidFill>
              </a:rPr>
              <a:t>припинення дії договору про патронат </a:t>
            </a:r>
            <a:r>
              <a:rPr lang="uk-UA" sz="2400" dirty="0"/>
              <a:t>та вибуття дитини (</a:t>
            </a:r>
            <a:r>
              <a:rPr lang="uk-UA" sz="2400" dirty="0" err="1"/>
              <a:t>п</a:t>
            </a:r>
            <a:r>
              <a:rPr lang="uk-UA" sz="2400" dirty="0"/>
              <a:t>. 31)</a:t>
            </a:r>
          </a:p>
        </p:txBody>
      </p:sp>
    </p:spTree>
    <p:extLst>
      <p:ext uri="{BB962C8B-B14F-4D97-AF65-F5344CB8AC3E}">
        <p14:creationId xmlns:p14="http://schemas.microsoft.com/office/powerpoint/2010/main" val="210562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745553" y="73423"/>
            <a:ext cx="1048294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+mn-lt"/>
                <a:ea typeface="Roboto Light" panose="020B0604020202020204" charset="0"/>
              </a:rPr>
              <a:t>Алгоритм влаштування під дітей патронат: </a:t>
            </a:r>
            <a:endParaRPr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FADB9-2A8C-4608-A3D9-93D3C0D0E507}"/>
              </a:ext>
            </a:extLst>
          </p:cNvPr>
          <p:cNvSpPr txBox="1"/>
          <p:nvPr/>
        </p:nvSpPr>
        <p:spPr>
          <a:xfrm>
            <a:off x="182123" y="1469490"/>
            <a:ext cx="6404066" cy="25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133" b="1" dirty="0">
              <a:solidFill>
                <a:srgbClr val="002060"/>
              </a:solidFill>
            </a:endParaRPr>
          </a:p>
          <a:p>
            <a:r>
              <a:rPr lang="ru-RU" sz="2133" dirty="0">
                <a:solidFill>
                  <a:srgbClr val="002060"/>
                </a:solidFill>
              </a:rPr>
              <a:t>1. </a:t>
            </a:r>
            <a:r>
              <a:rPr lang="ru-RU" sz="2133" b="1" dirty="0">
                <a:solidFill>
                  <a:srgbClr val="002060"/>
                </a:solidFill>
              </a:rPr>
              <a:t>Наказ ССД </a:t>
            </a:r>
            <a:r>
              <a:rPr lang="ru-RU" sz="2133" b="1" dirty="0" err="1">
                <a:solidFill>
                  <a:srgbClr val="002060"/>
                </a:solidFill>
              </a:rPr>
              <a:t>громади</a:t>
            </a:r>
            <a:r>
              <a:rPr lang="ru-RU" sz="2133" b="1" dirty="0">
                <a:solidFill>
                  <a:srgbClr val="002060"/>
                </a:solidFill>
              </a:rPr>
              <a:t> </a:t>
            </a:r>
            <a:r>
              <a:rPr lang="ru-RU" sz="2133" dirty="0">
                <a:solidFill>
                  <a:srgbClr val="002060"/>
                </a:solidFill>
              </a:rPr>
              <a:t>яка </a:t>
            </a:r>
            <a:r>
              <a:rPr lang="ru-RU" sz="2133" dirty="0" err="1">
                <a:solidFill>
                  <a:srgbClr val="002060"/>
                </a:solidFill>
              </a:rPr>
              <a:t>має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договір</a:t>
            </a:r>
            <a:r>
              <a:rPr lang="ru-RU" sz="2133" dirty="0">
                <a:solidFill>
                  <a:srgbClr val="002060"/>
                </a:solidFill>
              </a:rPr>
              <a:t> про </a:t>
            </a:r>
            <a:r>
              <a:rPr lang="ru-RU" sz="2133" dirty="0" err="1">
                <a:solidFill>
                  <a:srgbClr val="002060"/>
                </a:solidFill>
              </a:rPr>
              <a:t>надання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послуг</a:t>
            </a:r>
            <a:r>
              <a:rPr lang="ru-RU" sz="2133" dirty="0">
                <a:solidFill>
                  <a:srgbClr val="002060"/>
                </a:solidFill>
              </a:rPr>
              <a:t> з патронату над </a:t>
            </a:r>
            <a:r>
              <a:rPr lang="ru-RU" sz="2133" dirty="0" err="1">
                <a:solidFill>
                  <a:srgbClr val="002060"/>
                </a:solidFill>
              </a:rPr>
              <a:t>дитиною</a:t>
            </a:r>
            <a:r>
              <a:rPr lang="ru-RU" sz="2133" dirty="0">
                <a:solidFill>
                  <a:srgbClr val="002060"/>
                </a:solidFill>
              </a:rPr>
              <a:t>; </a:t>
            </a:r>
          </a:p>
          <a:p>
            <a:r>
              <a:rPr lang="ru-RU" sz="2667" dirty="0">
                <a:solidFill>
                  <a:srgbClr val="002060"/>
                </a:solidFill>
              </a:rPr>
              <a:t>2. </a:t>
            </a:r>
            <a:r>
              <a:rPr lang="ru-RU" sz="2400" b="1" dirty="0">
                <a:solidFill>
                  <a:srgbClr val="002060"/>
                </a:solidFill>
              </a:rPr>
              <a:t>Акт про факт </a:t>
            </a:r>
            <a:r>
              <a:rPr lang="ru-RU" sz="2400" b="1" dirty="0" err="1">
                <a:solidFill>
                  <a:srgbClr val="002060"/>
                </a:solidFill>
              </a:rPr>
              <a:t>передачі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дитини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667" dirty="0">
                <a:solidFill>
                  <a:srgbClr val="002060"/>
                </a:solidFill>
              </a:rPr>
              <a:t>3. </a:t>
            </a:r>
            <a:r>
              <a:rPr lang="ru-RU" sz="2400" b="1" dirty="0" err="1">
                <a:solidFill>
                  <a:srgbClr val="002060"/>
                </a:solidFill>
              </a:rPr>
              <a:t>Довідка</a:t>
            </a:r>
            <a:r>
              <a:rPr lang="ru-RU" sz="2400" b="1" dirty="0">
                <a:solidFill>
                  <a:srgbClr val="002060"/>
                </a:solidFill>
              </a:rPr>
              <a:t> про стан </a:t>
            </a:r>
            <a:r>
              <a:rPr lang="ru-RU" sz="2400" b="1" dirty="0" err="1">
                <a:solidFill>
                  <a:srgbClr val="002060"/>
                </a:solidFill>
              </a:rPr>
              <a:t>здоров’я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дитини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133" dirty="0" err="1">
                <a:solidFill>
                  <a:srgbClr val="002060"/>
                </a:solidFill>
              </a:rPr>
              <a:t>медичний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висновок</a:t>
            </a:r>
            <a:r>
              <a:rPr lang="ru-RU" sz="2133" dirty="0">
                <a:solidFill>
                  <a:srgbClr val="002060"/>
                </a:solidFill>
              </a:rPr>
              <a:t> з мед. закладу</a:t>
            </a:r>
            <a:r>
              <a:rPr lang="uk-UA" sz="2133" dirty="0">
                <a:solidFill>
                  <a:srgbClr val="002060"/>
                </a:solidFill>
              </a:rPr>
              <a:t>, карта щеплень, медична карта (книжка) дитини (за наявності)</a:t>
            </a:r>
            <a:endParaRPr lang="ru-RU" sz="2667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7E929-8B6A-4868-86CD-E2B40AB6FFDB}"/>
              </a:ext>
            </a:extLst>
          </p:cNvPr>
          <p:cNvSpPr txBox="1"/>
          <p:nvPr/>
        </p:nvSpPr>
        <p:spPr>
          <a:xfrm>
            <a:off x="6586189" y="739130"/>
            <a:ext cx="5681896" cy="748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002060"/>
                </a:solidFill>
              </a:rPr>
              <a:t>ПЛАНОВЕ</a:t>
            </a:r>
          </a:p>
          <a:p>
            <a:pPr algn="ctr"/>
            <a:r>
              <a:rPr lang="ru-RU" sz="2133" b="1" dirty="0">
                <a:solidFill>
                  <a:srgbClr val="002060"/>
                </a:solidFill>
              </a:rPr>
              <a:t> ВЛАШТУВАННЯ ПІД ПАТРОНАТ: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FD679-FCA9-43B4-8953-B1F02B650FE5}"/>
              </a:ext>
            </a:extLst>
          </p:cNvPr>
          <p:cNvSpPr txBox="1"/>
          <p:nvPr/>
        </p:nvSpPr>
        <p:spPr>
          <a:xfrm>
            <a:off x="244971" y="780165"/>
            <a:ext cx="5949056" cy="748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ТЕРМІНОВЕ, ЕКСТРЕННЕ, КРИЗОВЕ ВЛАШТУВАННЯ ПІД ПАТРОНАТ:</a:t>
            </a:r>
            <a:endParaRPr lang="uk-UA" sz="213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9395C-98CD-4F48-98C8-4D01B4CCFE59}"/>
              </a:ext>
            </a:extLst>
          </p:cNvPr>
          <p:cNvSpPr txBox="1"/>
          <p:nvPr/>
        </p:nvSpPr>
        <p:spPr>
          <a:xfrm>
            <a:off x="6821803" y="1787525"/>
            <a:ext cx="5088063" cy="296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dirty="0">
                <a:solidFill>
                  <a:srgbClr val="002060"/>
                </a:solidFill>
              </a:rPr>
              <a:t>1. </a:t>
            </a:r>
            <a:r>
              <a:rPr lang="ru-RU" sz="2400" b="1" dirty="0">
                <a:solidFill>
                  <a:srgbClr val="002060"/>
                </a:solidFill>
              </a:rPr>
              <a:t>Рішення 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uk-UA" sz="2400" b="1" dirty="0">
                <a:solidFill>
                  <a:srgbClr val="002060"/>
                </a:solidFill>
              </a:rPr>
              <a:t>розпорядження</a:t>
            </a:r>
            <a:r>
              <a:rPr lang="uk-UA" sz="2667" dirty="0">
                <a:solidFill>
                  <a:srgbClr val="002060"/>
                </a:solidFill>
              </a:rPr>
              <a:t> </a:t>
            </a:r>
            <a:r>
              <a:rPr lang="uk-UA" sz="2133" dirty="0">
                <a:solidFill>
                  <a:srgbClr val="002060"/>
                </a:solidFill>
              </a:rPr>
              <a:t>про влаштування дітей під патронат;</a:t>
            </a:r>
            <a:endParaRPr lang="ru-RU" sz="2133" dirty="0">
              <a:solidFill>
                <a:srgbClr val="002060"/>
              </a:solidFill>
            </a:endParaRPr>
          </a:p>
          <a:p>
            <a:r>
              <a:rPr lang="ru-RU" sz="2667" dirty="0">
                <a:solidFill>
                  <a:srgbClr val="002060"/>
                </a:solidFill>
              </a:rPr>
              <a:t>2. </a:t>
            </a:r>
            <a:r>
              <a:rPr lang="ru-RU" sz="2400" b="1" dirty="0">
                <a:solidFill>
                  <a:srgbClr val="002060"/>
                </a:solidFill>
              </a:rPr>
              <a:t>Акт про факт </a:t>
            </a:r>
            <a:r>
              <a:rPr lang="ru-RU" sz="2133" dirty="0" err="1">
                <a:solidFill>
                  <a:srgbClr val="002060"/>
                </a:solidFill>
              </a:rPr>
              <a:t>передачі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дитини</a:t>
            </a:r>
            <a:r>
              <a:rPr lang="ru-RU" sz="2133" dirty="0">
                <a:solidFill>
                  <a:srgbClr val="002060"/>
                </a:solidFill>
              </a:rPr>
              <a:t> (дітей);</a:t>
            </a:r>
          </a:p>
          <a:p>
            <a:r>
              <a:rPr lang="ru-RU" sz="2667" dirty="0">
                <a:solidFill>
                  <a:srgbClr val="002060"/>
                </a:solidFill>
              </a:rPr>
              <a:t>3. </a:t>
            </a:r>
            <a:r>
              <a:rPr lang="ru-RU" sz="2400" b="1" dirty="0" err="1">
                <a:solidFill>
                  <a:srgbClr val="002060"/>
                </a:solidFill>
              </a:rPr>
              <a:t>Довідка</a:t>
            </a:r>
            <a:r>
              <a:rPr lang="ru-RU" sz="2400" b="1" dirty="0">
                <a:solidFill>
                  <a:srgbClr val="002060"/>
                </a:solidFill>
              </a:rPr>
              <a:t> про стан </a:t>
            </a:r>
            <a:r>
              <a:rPr lang="ru-RU" sz="2400" b="1" dirty="0" err="1">
                <a:solidFill>
                  <a:srgbClr val="002060"/>
                </a:solidFill>
              </a:rPr>
              <a:t>здоров’я</a:t>
            </a:r>
            <a:r>
              <a:rPr lang="ru-RU" sz="2667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дитини</a:t>
            </a:r>
            <a:r>
              <a:rPr lang="ru-RU" sz="2133" dirty="0">
                <a:solidFill>
                  <a:srgbClr val="002060"/>
                </a:solidFill>
              </a:rPr>
              <a:t>, </a:t>
            </a:r>
            <a:r>
              <a:rPr lang="ru-RU" sz="2133" dirty="0" err="1">
                <a:solidFill>
                  <a:srgbClr val="002060"/>
                </a:solidFill>
              </a:rPr>
              <a:t>медичний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висновок</a:t>
            </a:r>
            <a:r>
              <a:rPr lang="ru-RU" sz="2133" dirty="0">
                <a:solidFill>
                  <a:srgbClr val="002060"/>
                </a:solidFill>
              </a:rPr>
              <a:t> з мед. закладу; за </a:t>
            </a:r>
            <a:r>
              <a:rPr lang="ru-RU" sz="2133" dirty="0" err="1">
                <a:solidFill>
                  <a:srgbClr val="002060"/>
                </a:solidFill>
              </a:rPr>
              <a:t>наявності</a:t>
            </a:r>
            <a:r>
              <a:rPr lang="ru-RU" sz="2133" dirty="0">
                <a:solidFill>
                  <a:srgbClr val="002060"/>
                </a:solidFill>
              </a:rPr>
              <a:t>: карта </a:t>
            </a:r>
            <a:r>
              <a:rPr lang="ru-RU" sz="2133" dirty="0" err="1">
                <a:solidFill>
                  <a:srgbClr val="002060"/>
                </a:solidFill>
              </a:rPr>
              <a:t>щеплень</a:t>
            </a:r>
            <a:r>
              <a:rPr lang="ru-RU" sz="2133" dirty="0">
                <a:solidFill>
                  <a:srgbClr val="002060"/>
                </a:solidFill>
              </a:rPr>
              <a:t>, </a:t>
            </a:r>
            <a:r>
              <a:rPr lang="ru-RU" sz="2133" dirty="0" err="1">
                <a:solidFill>
                  <a:srgbClr val="002060"/>
                </a:solidFill>
              </a:rPr>
              <a:t>медична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картка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  <a:r>
              <a:rPr lang="ru-RU" sz="2133" dirty="0" err="1">
                <a:solidFill>
                  <a:srgbClr val="002060"/>
                </a:solidFill>
              </a:rPr>
              <a:t>дитини</a:t>
            </a:r>
            <a:r>
              <a:rPr lang="ru-RU" sz="2133" dirty="0">
                <a:solidFill>
                  <a:srgbClr val="002060"/>
                </a:solidFill>
              </a:rPr>
              <a:t>… </a:t>
            </a:r>
            <a:endParaRPr lang="ru-RU" sz="2133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D936E-2648-45B2-9C86-A316ACEA03BA}"/>
              </a:ext>
            </a:extLst>
          </p:cNvPr>
          <p:cNvSpPr txBox="1"/>
          <p:nvPr/>
        </p:nvSpPr>
        <p:spPr>
          <a:xfrm>
            <a:off x="228642" y="4506217"/>
            <a:ext cx="6087989" cy="2061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Протягом</a:t>
            </a:r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 7 </a:t>
            </a:r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робочих</a:t>
            </a:r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 </a:t>
            </a:r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днів</a:t>
            </a:r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 </a:t>
            </a:r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готується</a:t>
            </a:r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 та </a:t>
            </a:r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передається</a:t>
            </a:r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 патронатному </a:t>
            </a:r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вихователю</a:t>
            </a:r>
            <a:r>
              <a:rPr lang="ru-RU" sz="2133" b="1" dirty="0">
                <a:solidFill>
                  <a:srgbClr val="002060"/>
                </a:solidFill>
                <a:ea typeface="Roboto Light" panose="020B0604020202020204" charset="0"/>
              </a:rPr>
              <a:t>: </a:t>
            </a:r>
          </a:p>
          <a:p>
            <a:pPr marL="457189" indent="-457189">
              <a:buAutoNum type="arabicPeriod"/>
            </a:pPr>
            <a:r>
              <a:rPr lang="ru-RU" sz="2133" b="1" dirty="0" err="1">
                <a:solidFill>
                  <a:srgbClr val="002060"/>
                </a:solidFill>
                <a:ea typeface="Roboto Light" panose="020B0604020202020204" charset="0"/>
              </a:rPr>
              <a:t>Рішення</a:t>
            </a:r>
            <a:r>
              <a:rPr lang="en-US" sz="2133" b="1" dirty="0">
                <a:solidFill>
                  <a:srgbClr val="002060"/>
                </a:solidFill>
                <a:ea typeface="Roboto Light" panose="020B0604020202020204" charset="0"/>
              </a:rPr>
              <a:t>/</a:t>
            </a:r>
            <a:r>
              <a:rPr lang="uk-UA" sz="2133" b="1" dirty="0">
                <a:solidFill>
                  <a:srgbClr val="002060"/>
                </a:solidFill>
                <a:ea typeface="Roboto Light" panose="020B0604020202020204" charset="0"/>
              </a:rPr>
              <a:t>розпорядження </a:t>
            </a:r>
            <a:r>
              <a:rPr lang="uk-UA" sz="2133" dirty="0">
                <a:solidFill>
                  <a:srgbClr val="002060"/>
                </a:solidFill>
                <a:ea typeface="Roboto Light" panose="020B0604020202020204" charset="0"/>
              </a:rPr>
              <a:t>про влаштування дитини (дітей) до сім’ї патронатного вихователя</a:t>
            </a:r>
          </a:p>
          <a:p>
            <a:r>
              <a:rPr lang="uk-UA" sz="2133" dirty="0">
                <a:solidFill>
                  <a:srgbClr val="002060"/>
                </a:solidFill>
                <a:ea typeface="Roboto Light" panose="020B0604020202020204" charset="0"/>
              </a:rPr>
              <a:t>2</a:t>
            </a:r>
            <a:r>
              <a:rPr lang="uk-UA" sz="2133" b="1" dirty="0">
                <a:solidFill>
                  <a:srgbClr val="002060"/>
                </a:solidFill>
                <a:ea typeface="Roboto Light" panose="020B0604020202020204" charset="0"/>
              </a:rPr>
              <a:t>. Договір про патронат над дитиною</a:t>
            </a:r>
            <a:endParaRPr lang="uk-UA" sz="2133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5C541-849D-40B1-818A-F596738416FF}"/>
              </a:ext>
            </a:extLst>
          </p:cNvPr>
          <p:cNvSpPr txBox="1"/>
          <p:nvPr/>
        </p:nvSpPr>
        <p:spPr>
          <a:xfrm>
            <a:off x="6270112" y="4834512"/>
            <a:ext cx="5605811" cy="107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133" b="1" dirty="0" err="1">
                <a:solidFill>
                  <a:srgbClr val="002060"/>
                </a:solidFill>
              </a:rPr>
              <a:t>додаються</a:t>
            </a:r>
            <a:r>
              <a:rPr lang="ru-RU" sz="2133" b="1" dirty="0">
                <a:solidFill>
                  <a:srgbClr val="002060"/>
                </a:solidFill>
              </a:rPr>
              <a:t> </a:t>
            </a:r>
            <a:r>
              <a:rPr lang="ru-RU" sz="2133" b="1" dirty="0" err="1">
                <a:solidFill>
                  <a:srgbClr val="002060"/>
                </a:solidFill>
              </a:rPr>
              <a:t>всі</a:t>
            </a:r>
            <a:r>
              <a:rPr lang="ru-RU" sz="2133" b="1" dirty="0">
                <a:solidFill>
                  <a:srgbClr val="002060"/>
                </a:solidFill>
              </a:rPr>
              <a:t> </a:t>
            </a:r>
            <a:r>
              <a:rPr lang="ru-RU" sz="2133" b="1" dirty="0" err="1">
                <a:solidFill>
                  <a:srgbClr val="002060"/>
                </a:solidFill>
              </a:rPr>
              <a:t>наявні</a:t>
            </a:r>
            <a:r>
              <a:rPr lang="ru-RU" sz="2133" b="1" dirty="0">
                <a:solidFill>
                  <a:srgbClr val="002060"/>
                </a:solidFill>
              </a:rPr>
              <a:t> у </a:t>
            </a:r>
            <a:r>
              <a:rPr lang="ru-RU" sz="2133" b="1" dirty="0" err="1">
                <a:solidFill>
                  <a:srgbClr val="002060"/>
                </a:solidFill>
              </a:rPr>
              <a:t>дитини</a:t>
            </a:r>
            <a:r>
              <a:rPr lang="ru-RU" sz="2133" b="1" dirty="0">
                <a:solidFill>
                  <a:srgbClr val="002060"/>
                </a:solidFill>
              </a:rPr>
              <a:t> </a:t>
            </a:r>
            <a:r>
              <a:rPr lang="ru-RU" sz="2133" b="1" dirty="0" err="1">
                <a:solidFill>
                  <a:srgbClr val="002060"/>
                </a:solidFill>
              </a:rPr>
              <a:t>документи</a:t>
            </a:r>
            <a:r>
              <a:rPr lang="ru-RU" sz="2133" b="1" dirty="0">
                <a:solidFill>
                  <a:srgbClr val="002060"/>
                </a:solidFill>
              </a:rPr>
              <a:t>, в т.ч.  </a:t>
            </a:r>
            <a:r>
              <a:rPr lang="ru-RU" sz="2133" dirty="0" err="1">
                <a:solidFill>
                  <a:srgbClr val="002060"/>
                </a:solidFill>
              </a:rPr>
              <a:t>особова</a:t>
            </a:r>
            <a:r>
              <a:rPr lang="ru-RU" sz="2133" dirty="0">
                <a:solidFill>
                  <a:srgbClr val="002060"/>
                </a:solidFill>
              </a:rPr>
              <a:t> справа </a:t>
            </a:r>
            <a:r>
              <a:rPr lang="ru-RU" sz="2133" dirty="0" err="1">
                <a:solidFill>
                  <a:srgbClr val="002060"/>
                </a:solidFill>
              </a:rPr>
              <a:t>дитини</a:t>
            </a:r>
            <a:r>
              <a:rPr lang="ru-RU" sz="2133" dirty="0">
                <a:solidFill>
                  <a:srgbClr val="002060"/>
                </a:solidFill>
              </a:rPr>
              <a:t> з </a:t>
            </a:r>
            <a:r>
              <a:rPr lang="ru-RU" sz="2133" dirty="0" err="1">
                <a:solidFill>
                  <a:srgbClr val="002060"/>
                </a:solidFill>
              </a:rPr>
              <a:t>навчального</a:t>
            </a:r>
            <a:r>
              <a:rPr lang="ru-RU" sz="2133" dirty="0">
                <a:solidFill>
                  <a:srgbClr val="002060"/>
                </a:solidFill>
              </a:rPr>
              <a:t> закладу, </a:t>
            </a:r>
            <a:r>
              <a:rPr lang="ru-RU" sz="2133" dirty="0" err="1">
                <a:solidFill>
                  <a:srgbClr val="002060"/>
                </a:solidFill>
              </a:rPr>
              <a:t>висновик</a:t>
            </a:r>
            <a:r>
              <a:rPr lang="ru-RU" sz="2133" dirty="0">
                <a:solidFill>
                  <a:srgbClr val="002060"/>
                </a:solidFill>
              </a:rPr>
              <a:t> ІРЦ ….</a:t>
            </a:r>
          </a:p>
        </p:txBody>
      </p:sp>
    </p:spTree>
    <p:extLst>
      <p:ext uri="{BB962C8B-B14F-4D97-AF65-F5344CB8AC3E}">
        <p14:creationId xmlns:p14="http://schemas.microsoft.com/office/powerpoint/2010/main" val="2231803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АМУ погодила проект постанови змін у системі реабілітації дітей з ДЦП |  Асоціація міст України">
            <a:extLst>
              <a:ext uri="{FF2B5EF4-FFF2-40B4-BE49-F238E27FC236}">
                <a16:creationId xmlns:a16="http://schemas.microsoft.com/office/drawing/2014/main" id="{76F0CF6D-B375-0225-5376-206C0B16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2" y="2077763"/>
            <a:ext cx="2136296" cy="30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7A4CDB5-3000-68DE-2803-5DBB98262709}"/>
              </a:ext>
            </a:extLst>
          </p:cNvPr>
          <p:cNvSpPr/>
          <p:nvPr/>
        </p:nvSpPr>
        <p:spPr>
          <a:xfrm>
            <a:off x="2742252" y="1249840"/>
            <a:ext cx="911498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Wingdings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наявності відповідних умов для проживання дитини з інвалідністю в даній патронатній сім’ї;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</a:pPr>
            <a:endParaRPr lang="uk-UA" sz="2400" dirty="0">
              <a:solidFill>
                <a:srgbClr val="002060"/>
              </a:solidFill>
              <a:cs typeface="Gill Sans" panose="020B0502020104020203"/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Wingdings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готовності </a:t>
            </a:r>
            <a:r>
              <a:rPr lang="uk-UA" sz="2400" i="1" dirty="0">
                <a:solidFill>
                  <a:srgbClr val="002060"/>
                </a:solidFill>
                <a:cs typeface="Gill Sans" panose="020B0502020104020203"/>
              </a:rPr>
              <a:t>(знання, вміння, навики) </a:t>
            </a: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патронатного вихователя здійснювати її догляд, виховання та реабілітацію такої дитини</a:t>
            </a:r>
            <a:r>
              <a:rPr lang="uk-UA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</a:pPr>
            <a:endParaRPr lang="uk-UA" sz="2400" dirty="0">
              <a:solidFill>
                <a:srgbClr val="002060"/>
              </a:solidFill>
              <a:ea typeface="Calibri" panose="020F0502020204030204" pitchFamily="34" charset="0"/>
              <a:cs typeface="Gill Sans" panose="020B0502020104020203"/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Wingdings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Визначення організації</a:t>
            </a:r>
            <a:r>
              <a:rPr lang="en-US" sz="2400" dirty="0">
                <a:solidFill>
                  <a:srgbClr val="002060"/>
                </a:solidFill>
                <a:cs typeface="Gill Sans" panose="020B0502020104020203"/>
              </a:rPr>
              <a:t>/</a:t>
            </a: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закладу</a:t>
            </a:r>
            <a:r>
              <a:rPr lang="en-US" sz="2400" dirty="0">
                <a:solidFill>
                  <a:srgbClr val="002060"/>
                </a:solidFill>
                <a:cs typeface="Gill Sans" panose="020B0502020104020203"/>
              </a:rPr>
              <a:t>/</a:t>
            </a: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установи для отримання: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медичних, освітніх та реабілітаційних послуг для дитини ;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cs typeface="Gill Sans" panose="020B0502020104020203"/>
              </a:rPr>
              <a:t>консультацій патронатним вихователем щодо особливостей догляду, організації виховного чи реабілітаційного простору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626A4-5578-CF6B-FDF9-8861E926FEF0}"/>
              </a:ext>
            </a:extLst>
          </p:cNvPr>
          <p:cNvSpPr txBox="1"/>
          <p:nvPr/>
        </p:nvSpPr>
        <p:spPr>
          <a:xfrm>
            <a:off x="1798815" y="359423"/>
            <a:ext cx="907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Влаштування під патронат дитини з інвалідністю потребує: </a:t>
            </a:r>
            <a:endParaRPr lang="en-UA" sz="2400" b="1" cap="all" dirty="0">
              <a:solidFill>
                <a:srgbClr val="002060"/>
              </a:solidFill>
              <a:latin typeface="Gill Sans" panose="020B0502020104020203" pitchFamily="34" charset="-79"/>
              <a:ea typeface="+mj-ea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9720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АМУ погодила проект постанови змін у системі реабілітації дітей з ДЦП |  Асоціація міст України">
            <a:extLst>
              <a:ext uri="{FF2B5EF4-FFF2-40B4-BE49-F238E27FC236}">
                <a16:creationId xmlns:a16="http://schemas.microsoft.com/office/drawing/2014/main" id="{76F0CF6D-B375-0225-5376-206C0B16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3" y="2535075"/>
            <a:ext cx="1920529" cy="27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626A4-5578-CF6B-FDF9-8861E926FEF0}"/>
              </a:ext>
            </a:extLst>
          </p:cNvPr>
          <p:cNvSpPr txBox="1"/>
          <p:nvPr/>
        </p:nvSpPr>
        <p:spPr>
          <a:xfrm>
            <a:off x="1789300" y="317088"/>
            <a:ext cx="9729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У разі влаштування під патронат дитини з інвалідністю</a:t>
            </a:r>
            <a:r>
              <a:rPr lang="en-US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/</a:t>
            </a:r>
            <a:r>
              <a:rPr lang="uk-UA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за наявності проблем з станом здоров’я дитини: </a:t>
            </a:r>
            <a:endParaRPr lang="en-UA" sz="2400" b="1" cap="all" dirty="0">
              <a:solidFill>
                <a:srgbClr val="002060"/>
              </a:solidFill>
              <a:latin typeface="Gill Sans" panose="020B0502020104020203" pitchFamily="34" charset="-79"/>
              <a:ea typeface="+mj-ea"/>
              <a:cs typeface="Gill Sans" panose="020B0502020104020203" pitchFamily="34" charset="-79"/>
            </a:endParaRPr>
          </a:p>
          <a:p>
            <a:r>
              <a:rPr lang="uk-UA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 </a:t>
            </a:r>
            <a:endParaRPr lang="en-UA" sz="2400" b="1" cap="all" dirty="0">
              <a:solidFill>
                <a:srgbClr val="002060"/>
              </a:solidFill>
              <a:latin typeface="Gill Sans" panose="020B0502020104020203" pitchFamily="34" charset="-79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1BE47-A588-0CDF-293E-02689E92E4C7}"/>
              </a:ext>
            </a:extLst>
          </p:cNvPr>
          <p:cNvSpPr txBox="1"/>
          <p:nvPr/>
        </p:nvSpPr>
        <p:spPr>
          <a:xfrm>
            <a:off x="2541319" y="1592490"/>
            <a:ext cx="10447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 місцевого самоврядування забезпечує: </a:t>
            </a:r>
            <a:endParaRPr lang="uk-UA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586E5-2F30-5105-2299-78C2EFF9084A}"/>
              </a:ext>
            </a:extLst>
          </p:cNvPr>
          <p:cNvSpPr txBox="1"/>
          <p:nvPr/>
        </p:nvSpPr>
        <p:spPr>
          <a:xfrm>
            <a:off x="2379708" y="2093582"/>
            <a:ext cx="9578743" cy="357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пристосування жилого приміщення патронатного вихователя до потреб дитини;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2060"/>
                </a:solidFill>
                <a:ea typeface="Calibri" panose="020F0502020204030204" pitchFamily="34" charset="0"/>
              </a:rPr>
              <a:t>дитину технічними та іншими засобами реабілітації за потреби та  безоплатно </a:t>
            </a:r>
            <a:r>
              <a:rPr lang="uk-UA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з урахуванням її індивідуальних особливостей, якщо такі засоби не передбачені Порядком забезпечення технічними та іншими засобами реабілітації осіб з інвалідністю, дітей з інвалідністю та інших окремих категорій населення і виплати грошової компенсації вартості за самостійно придбані технічні засоби та інші засоби реабілітації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DF3997-6739-B7F3-7262-6442FE3A49EE}"/>
              </a:ext>
            </a:extLst>
          </p:cNvPr>
          <p:cNvSpPr txBox="1"/>
          <p:nvPr/>
        </p:nvSpPr>
        <p:spPr>
          <a:xfrm>
            <a:off x="205924" y="5613570"/>
            <a:ext cx="11752527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приймає рішення щодо питань, пов’язаних з проведенням складних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дороговартісних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обстежень, лікування дитини, операційного втручання, протезування, потреби у придбанні для дитини реабілітаційного обладнання, засобів реабілітації чи пересування.</a:t>
            </a:r>
          </a:p>
        </p:txBody>
      </p:sp>
    </p:spTree>
    <p:extLst>
      <p:ext uri="{BB962C8B-B14F-4D97-AF65-F5344CB8AC3E}">
        <p14:creationId xmlns:p14="http://schemas.microsoft.com/office/powerpoint/2010/main" val="81605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85;p16">
            <a:extLst>
              <a:ext uri="{FF2B5EF4-FFF2-40B4-BE49-F238E27FC236}">
                <a16:creationId xmlns:a16="http://schemas.microsoft.com/office/drawing/2014/main" id="{D5CC3925-F5EF-42B6-2366-B2A8B3B50A9E}"/>
              </a:ext>
            </a:extLst>
          </p:cNvPr>
          <p:cNvSpPr txBox="1"/>
          <p:nvPr/>
        </p:nvSpPr>
        <p:spPr>
          <a:xfrm>
            <a:off x="1108849" y="692999"/>
            <a:ext cx="9764486" cy="188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uk-UA" sz="2667" dirty="0">
                <a:solidFill>
                  <a:srgbClr val="002060"/>
                </a:solidFill>
              </a:rPr>
              <a:t>Для ефективної роботи з випадком влаштованих під патронат дітей обов’язково створюється </a:t>
            </a:r>
            <a:r>
              <a:rPr lang="uk-UA" sz="2667" b="1" dirty="0">
                <a:solidFill>
                  <a:srgbClr val="002060"/>
                </a:solidFill>
              </a:rPr>
              <a:t>МІЖДИСЦИПЛІНАРНА КОМАНДА </a:t>
            </a:r>
          </a:p>
          <a:p>
            <a:pPr algn="just"/>
            <a:r>
              <a:rPr lang="uk-UA" sz="2667" dirty="0">
                <a:solidFill>
                  <a:srgbClr val="002060"/>
                </a:solidFill>
              </a:rPr>
              <a:t>з числа спеціалістів, дотичних до надання дітям та їхнім батькам, або законним представникам.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DBE0-4AC5-D2F1-0345-1050B040116B}"/>
              </a:ext>
            </a:extLst>
          </p:cNvPr>
          <p:cNvSpPr txBox="1"/>
          <p:nvPr/>
        </p:nvSpPr>
        <p:spPr>
          <a:xfrm>
            <a:off x="3146961" y="2576755"/>
            <a:ext cx="86787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/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Засідання МДК проводяться за потреби, але не рідше одного разу на місяць: </a:t>
            </a:r>
          </a:p>
          <a:p>
            <a:pPr marL="1066773" indent="-457189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перше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засідання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може передувати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влаштуванню під патронат, або  у період 6-10 днів перебування дітей під патронатом; </a:t>
            </a:r>
          </a:p>
          <a:p>
            <a:pPr marL="1066773" indent="-457189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наступні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щомісяця.</a:t>
            </a:r>
          </a:p>
          <a:p>
            <a:pPr marL="1066773" indent="-457189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останнє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не пізніше 2-х тижнів до кінця перебування дітей під патронатом.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E1DD1-EFE9-2B6C-1C6D-9E27528D8D3E}"/>
              </a:ext>
            </a:extLst>
          </p:cNvPr>
          <p:cNvSpPr txBox="1"/>
          <p:nvPr/>
        </p:nvSpPr>
        <p:spPr>
          <a:xfrm>
            <a:off x="757980" y="5824574"/>
            <a:ext cx="9378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ВСІ РІШЕННЯ МДК ПРОТОКОЛЮЮТЬСЯ І НАПРАВЛЯЮТЬСЯ ЧЛЕНАМ </a:t>
            </a:r>
            <a:r>
              <a:rPr lang="uk-UA" sz="2400" dirty="0">
                <a:solidFill>
                  <a:srgbClr val="002060"/>
                </a:solidFill>
              </a:rPr>
              <a:t>команди та надавачам відповідних  послуг </a:t>
            </a:r>
            <a:endParaRPr lang="uk-UA" sz="2400" dirty="0"/>
          </a:p>
        </p:txBody>
      </p:sp>
      <p:pic>
        <p:nvPicPr>
          <p:cNvPr id="7" name="Picture 4" descr="Идеи планирования людей — стоковое фото">
            <a:extLst>
              <a:ext uri="{FF2B5EF4-FFF2-40B4-BE49-F238E27FC236}">
                <a16:creationId xmlns:a16="http://schemas.microsoft.com/office/drawing/2014/main" id="{93A3B8D4-03AD-8CA6-3FA2-33A2DD55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0" y="2988521"/>
            <a:ext cx="3436037" cy="25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EF6C0BED-DE18-7BBB-4E84-A9669AF07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235"/>
            <a:ext cx="12069915" cy="5582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7D0B4-48C6-3E86-CF11-86A54C79C83C}"/>
              </a:ext>
            </a:extLst>
          </p:cNvPr>
          <p:cNvSpPr txBox="1"/>
          <p:nvPr/>
        </p:nvSpPr>
        <p:spPr>
          <a:xfrm rot="20520227">
            <a:off x="75017" y="1472526"/>
            <a:ext cx="9504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Обов’язки та повноваження суб’єктів соціальної роботи громади </a:t>
            </a:r>
            <a:r>
              <a:rPr lang="en-US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                                                                                      </a:t>
            </a:r>
            <a:r>
              <a:rPr lang="uk-UA" sz="2400" b="1" cap="all" dirty="0">
                <a:solidFill>
                  <a:srgbClr val="002060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з питань здійснення патронату над дитиною</a:t>
            </a:r>
          </a:p>
        </p:txBody>
      </p:sp>
    </p:spTree>
    <p:extLst>
      <p:ext uri="{BB962C8B-B14F-4D97-AF65-F5344CB8AC3E}">
        <p14:creationId xmlns:p14="http://schemas.microsoft.com/office/powerpoint/2010/main" val="394237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2FE9E-DB7E-A5F5-D20E-1FA4ED702F31}"/>
              </a:ext>
            </a:extLst>
          </p:cNvPr>
          <p:cNvSpPr txBox="1"/>
          <p:nvPr/>
        </p:nvSpPr>
        <p:spPr>
          <a:xfrm>
            <a:off x="402772" y="1300219"/>
            <a:ext cx="116586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</a:rPr>
              <a:t>Наявність </a:t>
            </a:r>
            <a:r>
              <a:rPr lang="uk-UA" sz="2400" b="1" dirty="0">
                <a:solidFill>
                  <a:srgbClr val="002060"/>
                </a:solidFill>
              </a:rPr>
              <a:t>згоди дитини</a:t>
            </a:r>
            <a:r>
              <a:rPr lang="uk-UA" sz="2400" dirty="0">
                <a:solidFill>
                  <a:srgbClr val="002060"/>
                </a:solidFill>
              </a:rPr>
              <a:t>, якщо вона досягла такого віку та рівня розвитку, що може її висловити.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Анкета дитини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uk-UA" sz="2400" b="1" dirty="0">
                <a:solidFill>
                  <a:srgbClr val="002060"/>
                </a:solidFill>
              </a:rPr>
              <a:t>про дитину</a:t>
            </a:r>
            <a:r>
              <a:rPr lang="uk-UA" sz="2400" dirty="0">
                <a:solidFill>
                  <a:srgbClr val="002060"/>
                </a:solidFill>
              </a:rPr>
              <a:t>, яка влаштовується під патронат – допоміжний інструмент налагодження контакту та врахування потреб.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Короткий опис соціальної історії дитини та її сім’ї</a:t>
            </a:r>
            <a:r>
              <a:rPr lang="uk-UA" sz="2400" dirty="0">
                <a:solidFill>
                  <a:srgbClr val="002060"/>
                </a:solidFill>
              </a:rPr>
              <a:t> – розкриє причини влаштування під патронат і критичні зони в її соціальній історії.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Картка про стан дитини </a:t>
            </a:r>
            <a:r>
              <a:rPr lang="uk-UA" sz="2400" dirty="0">
                <a:solidFill>
                  <a:srgbClr val="002060"/>
                </a:solidFill>
              </a:rPr>
              <a:t>на момент влаштування – відповідь на питання що з дитиною зараз, на етапі прийняття рішень про влаштування під патронат.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Документи, що підтверджують стан здоров’я дитини: </a:t>
            </a:r>
            <a:r>
              <a:rPr lang="uk-UA" sz="2400" dirty="0">
                <a:solidFill>
                  <a:srgbClr val="002060"/>
                </a:solidFill>
              </a:rPr>
              <a:t>карта щеплень, результати медичних оглядів дитини, виписка за результатами перебування в стаціонарі, чи звернення до ІРЦ, за наявності - індивідуальна програма розвитку дитини чи забезпечення її освітніх та соціальних потреб тощо.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Особова справа дитини </a:t>
            </a:r>
            <a:r>
              <a:rPr lang="uk-UA" sz="2400" dirty="0">
                <a:solidFill>
                  <a:srgbClr val="002060"/>
                </a:solidFill>
              </a:rPr>
              <a:t>з закладу освіти, де вона навчалася – за умови зміни школи, садочка, центру реабілітації дітей з інвалідністю тощо.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204BF-FA16-01F8-182C-03FCF34A28C3}"/>
              </a:ext>
            </a:extLst>
          </p:cNvPr>
          <p:cNvSpPr txBox="1"/>
          <p:nvPr/>
        </p:nvSpPr>
        <p:spPr>
          <a:xfrm>
            <a:off x="1789083" y="212842"/>
            <a:ext cx="9644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Підготовка дитини до переміщення є ОБОВ’ЯЗКОВОЮ СКЛАДОВОЮ при влаштуванні під патронат: </a:t>
            </a:r>
          </a:p>
        </p:txBody>
      </p:sp>
    </p:spTree>
    <p:extLst>
      <p:ext uri="{BB962C8B-B14F-4D97-AF65-F5344CB8AC3E}">
        <p14:creationId xmlns:p14="http://schemas.microsoft.com/office/powerpoint/2010/main" val="126155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6605C-C845-7869-467E-FE463767AB63}"/>
              </a:ext>
            </a:extLst>
          </p:cNvPr>
          <p:cNvSpPr txBox="1"/>
          <p:nvPr/>
        </p:nvSpPr>
        <p:spPr>
          <a:xfrm>
            <a:off x="1450709" y="158099"/>
            <a:ext cx="99833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</a:rPr>
              <a:t>Підготовка дитини до повернення у біологічну родину</a:t>
            </a:r>
            <a:r>
              <a:rPr lang="en-US" sz="3000" b="1" dirty="0">
                <a:solidFill>
                  <a:srgbClr val="002060"/>
                </a:solidFill>
              </a:rPr>
              <a:t>/</a:t>
            </a:r>
            <a:r>
              <a:rPr lang="uk-UA" sz="3000" b="1" dirty="0">
                <a:solidFill>
                  <a:srgbClr val="002060"/>
                </a:solidFill>
              </a:rPr>
              <a:t>влаштування до законних представників дитини є ОБОВ’ЯЗКОВОЮ СКЛАДОВОЮ: </a:t>
            </a:r>
          </a:p>
          <a:p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643A1-0D5E-0051-F26C-742EBE414D53}"/>
              </a:ext>
            </a:extLst>
          </p:cNvPr>
          <p:cNvSpPr txBox="1"/>
          <p:nvPr/>
        </p:nvSpPr>
        <p:spPr>
          <a:xfrm>
            <a:off x="537663" y="1665839"/>
            <a:ext cx="1135881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</a:rPr>
              <a:t>Дитина розуміє що відбувається станом на зараз і в найближчому майбутньому</a:t>
            </a:r>
            <a:r>
              <a:rPr lang="uk-UA" sz="2400" dirty="0">
                <a:solidFill>
                  <a:srgbClr val="002060"/>
                </a:solidFill>
              </a:rPr>
              <a:t>: їй не страшно, вона має сформований інтерес до «дій дорослих», які про неї дбають.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</a:rPr>
              <a:t>Дитина потребує </a:t>
            </a:r>
            <a:r>
              <a:rPr lang="uk-UA" sz="2400" dirty="0">
                <a:solidFill>
                  <a:srgbClr val="002060"/>
                </a:solidFill>
              </a:rPr>
              <a:t>2 - 3 тижні</a:t>
            </a:r>
            <a:r>
              <a:rPr lang="uk-UA" sz="2400" b="1" dirty="0">
                <a:solidFill>
                  <a:srgbClr val="002060"/>
                </a:solidFill>
              </a:rPr>
              <a:t> «тісного» контакту  </a:t>
            </a:r>
            <a:r>
              <a:rPr lang="uk-UA" sz="2400" dirty="0">
                <a:solidFill>
                  <a:srgbClr val="002060"/>
                </a:solidFill>
              </a:rPr>
              <a:t>з батьками</a:t>
            </a:r>
            <a:r>
              <a:rPr lang="en-US" sz="2400" dirty="0">
                <a:solidFill>
                  <a:srgbClr val="002060"/>
                </a:solidFill>
              </a:rPr>
              <a:t>/</a:t>
            </a:r>
            <a:r>
              <a:rPr lang="uk-UA" sz="2400" dirty="0">
                <a:solidFill>
                  <a:srgbClr val="002060"/>
                </a:solidFill>
              </a:rPr>
              <a:t>законним представником та іншими членами його родини.</a:t>
            </a:r>
          </a:p>
          <a:p>
            <a:pPr algn="ctr"/>
            <a:r>
              <a:rPr lang="uk-UA" sz="2200" b="1" i="1" dirty="0">
                <a:solidFill>
                  <a:srgbClr val="002060"/>
                </a:solidFill>
              </a:rPr>
              <a:t>   </a:t>
            </a:r>
            <a:r>
              <a:rPr lang="uk-UA" sz="2200" b="1" i="1" dirty="0">
                <a:solidFill>
                  <a:srgbClr val="FF0000"/>
                </a:solidFill>
              </a:rPr>
              <a:t>«УРА, МЕНЕ ЛЮБЛЯТЬ, МЕНІ БЕЗПЕЧНО ТА В РАЗІ ЧОГО, Я ЗНАЮ КУДИ МЕНІ ЗВЕРНУТИСЯ…»</a:t>
            </a:r>
            <a:endParaRPr lang="uk-UA" sz="2200" b="1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</a:rPr>
              <a:t>Біологічна сім’я </a:t>
            </a:r>
            <a:r>
              <a:rPr lang="uk-UA" sz="2400" dirty="0">
                <a:solidFill>
                  <a:srgbClr val="002060"/>
                </a:solidFill>
              </a:rPr>
              <a:t>мінімізувала СЖО, однак </a:t>
            </a:r>
            <a:r>
              <a:rPr lang="uk-UA" sz="2400" b="1" dirty="0">
                <a:solidFill>
                  <a:srgbClr val="002060"/>
                </a:solidFill>
              </a:rPr>
              <a:t>продовжує перебувати під соціальним супроводом</a:t>
            </a:r>
            <a:r>
              <a:rPr lang="uk-UA" sz="2400" dirty="0">
                <a:solidFill>
                  <a:srgbClr val="002060"/>
                </a:solidFill>
              </a:rPr>
              <a:t> до досягнення стабільних результатів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</a:rPr>
              <a:t>Нова сім’я </a:t>
            </a:r>
            <a:r>
              <a:rPr lang="uk-UA" sz="2400" dirty="0">
                <a:solidFill>
                  <a:srgbClr val="002060"/>
                </a:solidFill>
              </a:rPr>
              <a:t>справляється з новою кризою: </a:t>
            </a:r>
            <a:r>
              <a:rPr lang="uk-UA" sz="2400" b="1" dirty="0">
                <a:solidFill>
                  <a:srgbClr val="002060"/>
                </a:solidFill>
              </a:rPr>
              <a:t>потребує обов’язкової підтримки </a:t>
            </a:r>
            <a:r>
              <a:rPr lang="uk-UA" sz="2400" dirty="0">
                <a:solidFill>
                  <a:srgbClr val="002060"/>
                </a:solidFill>
              </a:rPr>
              <a:t>патронатного вихователя, ССД, психолога, інших фахівцями, які допомагали дитини під час її перебування в патронаті </a:t>
            </a:r>
            <a:r>
              <a:rPr lang="uk-UA" sz="2400" b="1" dirty="0">
                <a:solidFill>
                  <a:srgbClr val="002060"/>
                </a:solidFill>
              </a:rPr>
              <a:t>на етапі адаптації до нових умов… 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3035C9-93C9-4A1C-B191-8129054EC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9DA3F7AF-C819-3A43-B183-B9C616232BB7}"/>
              </a:ext>
            </a:extLst>
          </p:cNvPr>
          <p:cNvSpPr txBox="1">
            <a:spLocks/>
          </p:cNvSpPr>
          <p:nvPr/>
        </p:nvSpPr>
        <p:spPr>
          <a:xfrm>
            <a:off x="4410159" y="370232"/>
            <a:ext cx="7052475" cy="77549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6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8A46B-9804-7A35-7FF8-2F7993C473CC}"/>
              </a:ext>
            </a:extLst>
          </p:cNvPr>
          <p:cNvSpPr txBox="1"/>
          <p:nvPr/>
        </p:nvSpPr>
        <p:spPr>
          <a:xfrm>
            <a:off x="3388402" y="1330870"/>
            <a:ext cx="848584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4">
              <a:spcAft>
                <a:spcPts val="600"/>
              </a:spcAft>
            </a:pPr>
            <a:r>
              <a:rPr lang="uk-UA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Щороку в українських судах розглядається близько 10 тисяч справ щодо позбавлення батьківських прав, і близько 80% з цих справ задовольняються, отже діти потребують сімейного влаштування. </a:t>
            </a:r>
          </a:p>
          <a:p>
            <a:pPr marL="609584">
              <a:spcAft>
                <a:spcPts val="600"/>
              </a:spcAft>
            </a:pPr>
            <a:endParaRPr lang="uk-UA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09584">
              <a:spcAft>
                <a:spcPts val="600"/>
              </a:spcAft>
            </a:pPr>
            <a:r>
              <a:rPr lang="uk-UA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ЦСПР та притулки для дітей переповнені! </a:t>
            </a:r>
          </a:p>
          <a:p>
            <a:pPr marL="609584">
              <a:spcAft>
                <a:spcPts val="600"/>
              </a:spcAft>
            </a:pPr>
            <a:endParaRPr lang="uk-UA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09584">
              <a:spcAft>
                <a:spcPts val="600"/>
              </a:spcAft>
            </a:pPr>
            <a:r>
              <a:rPr lang="uk-UA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Будинки дитини визнані на рівні держави місцями не свободи для дітей.</a:t>
            </a:r>
          </a:p>
          <a:p>
            <a:pPr marL="609584">
              <a:spcAft>
                <a:spcPts val="600"/>
              </a:spcAft>
            </a:pPr>
            <a:endParaRPr lang="uk-UA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09584">
              <a:spcAft>
                <a:spcPts val="600"/>
              </a:spcAft>
            </a:pPr>
            <a:r>
              <a:rPr lang="uk-UA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Практика «проживання» дітей за соціальними показниками в лікарнях – ганебна! </a:t>
            </a:r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Стрілка: вигнута вліво 4">
            <a:extLst>
              <a:ext uri="{FF2B5EF4-FFF2-40B4-BE49-F238E27FC236}">
                <a16:creationId xmlns:a16="http://schemas.microsoft.com/office/drawing/2014/main" id="{C5ADB454-6D3B-C80E-0063-6A25510E0237}"/>
              </a:ext>
            </a:extLst>
          </p:cNvPr>
          <p:cNvSpPr/>
          <p:nvPr/>
        </p:nvSpPr>
        <p:spPr>
          <a:xfrm rot="16200000">
            <a:off x="1453516" y="-409896"/>
            <a:ext cx="1839140" cy="39188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Стрілка: вигнута вліво 6">
            <a:extLst>
              <a:ext uri="{FF2B5EF4-FFF2-40B4-BE49-F238E27FC236}">
                <a16:creationId xmlns:a16="http://schemas.microsoft.com/office/drawing/2014/main" id="{6AE5F256-E37F-26F8-7BA8-61745D8CCE08}"/>
              </a:ext>
            </a:extLst>
          </p:cNvPr>
          <p:cNvSpPr/>
          <p:nvPr/>
        </p:nvSpPr>
        <p:spPr>
          <a:xfrm rot="652732">
            <a:off x="10691273" y="2618115"/>
            <a:ext cx="962088" cy="28760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Стрілка: вигнута вліво 14">
            <a:extLst>
              <a:ext uri="{FF2B5EF4-FFF2-40B4-BE49-F238E27FC236}">
                <a16:creationId xmlns:a16="http://schemas.microsoft.com/office/drawing/2014/main" id="{908506BD-DCE9-A324-CA9D-67A10BE0E735}"/>
              </a:ext>
            </a:extLst>
          </p:cNvPr>
          <p:cNvSpPr/>
          <p:nvPr/>
        </p:nvSpPr>
        <p:spPr>
          <a:xfrm rot="6468706">
            <a:off x="3811503" y="3338832"/>
            <a:ext cx="1028562" cy="5399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Стрілка: вигнута вліво 15">
            <a:extLst>
              <a:ext uri="{FF2B5EF4-FFF2-40B4-BE49-F238E27FC236}">
                <a16:creationId xmlns:a16="http://schemas.microsoft.com/office/drawing/2014/main" id="{58F23B37-D249-3795-EE72-9F491DB33026}"/>
              </a:ext>
            </a:extLst>
          </p:cNvPr>
          <p:cNvSpPr/>
          <p:nvPr/>
        </p:nvSpPr>
        <p:spPr>
          <a:xfrm rot="652732">
            <a:off x="10764202" y="2647679"/>
            <a:ext cx="983207" cy="18976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Google Shape;111;p15">
            <a:extLst>
              <a:ext uri="{FF2B5EF4-FFF2-40B4-BE49-F238E27FC236}">
                <a16:creationId xmlns:a16="http://schemas.microsoft.com/office/drawing/2014/main" id="{9721CDF2-949D-D5EB-6AB8-6899E96553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611" y="715650"/>
            <a:ext cx="2954337" cy="351155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uk-UA" sz="3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чому </a:t>
            </a:r>
            <a:r>
              <a:rPr lang="uk-UA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36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ктуальність</a:t>
            </a:r>
            <a:r>
              <a:rPr lang="en-US" sz="3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патронату</a:t>
            </a:r>
            <a:r>
              <a:rPr lang="uk-UA" sz="3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3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37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3B508-1EEC-4841-B172-3EB822A1DEF8}"/>
              </a:ext>
            </a:extLst>
          </p:cNvPr>
          <p:cNvSpPr/>
          <p:nvPr/>
        </p:nvSpPr>
        <p:spPr>
          <a:xfrm>
            <a:off x="537340" y="1377650"/>
            <a:ext cx="3640898" cy="347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Відповідальність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за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створення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послуги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патронату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влаштування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дитини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під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патронат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визначено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за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органом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опіки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та </a:t>
            </a:r>
            <a:r>
              <a:rPr lang="en-US" sz="3200" b="1" dirty="0" err="1">
                <a:solidFill>
                  <a:srgbClr val="002060"/>
                </a:solidFill>
                <a:cs typeface="+mn-cs"/>
              </a:rPr>
              <a:t>піклування</a:t>
            </a:r>
            <a:r>
              <a:rPr lang="en-US" sz="32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uk-UA" sz="3200" b="1" dirty="0">
                <a:solidFill>
                  <a:srgbClr val="002060"/>
                </a:solidFill>
                <a:cs typeface="+mn-cs"/>
              </a:rPr>
              <a:t>громади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cap="all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7AD277-F6B9-BA42-A299-A4FFE34F5340}"/>
              </a:ext>
            </a:extLst>
          </p:cNvPr>
          <p:cNvSpPr txBox="1">
            <a:spLocks/>
          </p:cNvSpPr>
          <p:nvPr/>
        </p:nvSpPr>
        <p:spPr>
          <a:xfrm>
            <a:off x="4120738" y="-130629"/>
            <a:ext cx="7936369" cy="5226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6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4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2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D43985"/>
              </a:buClr>
              <a:buSzPct val="130000"/>
              <a:buFont typeface="Arial" panose="020B0604020202020204" pitchFamily="34" charset="0"/>
              <a:buChar char="•"/>
              <a:defRPr sz="1200" b="0" i="0" kern="1200">
                <a:solidFill>
                  <a:srgbClr val="4A266B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 defTabSz="914400">
              <a:lnSpc>
                <a:spcPct val="120000"/>
              </a:lnSpc>
              <a:buNone/>
            </a:pPr>
            <a:r>
              <a:rPr lang="en-US" sz="6000" b="1" dirty="0" err="1">
                <a:solidFill>
                  <a:srgbClr val="002060"/>
                </a:solidFill>
                <a:latin typeface="+mn-lt"/>
                <a:cs typeface="+mn-cs"/>
              </a:rPr>
              <a:t>Потребу</a:t>
            </a:r>
            <a:r>
              <a:rPr lang="en-US" sz="6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uk-UA" sz="6000" b="1" dirty="0">
                <a:solidFill>
                  <a:srgbClr val="002060"/>
                </a:solidFill>
                <a:latin typeface="+mn-lt"/>
                <a:cs typeface="+mn-cs"/>
              </a:rPr>
              <a:t>щодо кількості патронатних сімей </a:t>
            </a:r>
            <a:r>
              <a:rPr lang="en-US" sz="6000" b="1" dirty="0" err="1">
                <a:solidFill>
                  <a:srgbClr val="002060"/>
                </a:solidFill>
                <a:latin typeface="+mn-lt"/>
                <a:cs typeface="+mn-cs"/>
              </a:rPr>
              <a:t>визначає</a:t>
            </a:r>
            <a:r>
              <a:rPr lang="en-US" sz="6000" b="1" dirty="0">
                <a:solidFill>
                  <a:srgbClr val="002060"/>
                </a:solidFill>
                <a:latin typeface="+mn-lt"/>
                <a:cs typeface="+mn-cs"/>
              </a:rPr>
              <a:t> ССД </a:t>
            </a:r>
            <a:r>
              <a:rPr lang="en-US" sz="5000" dirty="0" err="1">
                <a:solidFill>
                  <a:schemeClr val="tx2"/>
                </a:solidFill>
                <a:latin typeface="+mn-lt"/>
                <a:cs typeface="+mn-cs"/>
              </a:rPr>
              <a:t>шляхом</a:t>
            </a:r>
            <a:r>
              <a:rPr lang="en-US" sz="50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+mn-lt"/>
                <a:cs typeface="+mn-cs"/>
              </a:rPr>
              <a:t>аналізу</a:t>
            </a:r>
            <a:r>
              <a:rPr lang="en-US" sz="5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+mn-lt"/>
                <a:cs typeface="+mn-cs"/>
              </a:rPr>
              <a:t>випадків</a:t>
            </a:r>
            <a:r>
              <a:rPr lang="en-US" sz="5000" b="1" dirty="0">
                <a:solidFill>
                  <a:srgbClr val="002060"/>
                </a:solidFill>
                <a:latin typeface="+mn-lt"/>
                <a:cs typeface="+mn-cs"/>
              </a:rPr>
              <a:t> та </a:t>
            </a:r>
            <a:r>
              <a:rPr lang="en-US" sz="5000" b="1" dirty="0" err="1">
                <a:solidFill>
                  <a:srgbClr val="002060"/>
                </a:solidFill>
                <a:latin typeface="+mn-lt"/>
                <a:cs typeface="+mn-cs"/>
              </a:rPr>
              <a:t>причин</a:t>
            </a:r>
            <a:r>
              <a:rPr lang="en-US" sz="5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uk-UA" sz="5000" b="1" dirty="0">
                <a:solidFill>
                  <a:srgbClr val="002060"/>
                </a:solidFill>
                <a:latin typeface="+mn-lt"/>
                <a:cs typeface="+mn-cs"/>
              </a:rPr>
              <a:t>СЖО в які потрапляють </a:t>
            </a:r>
            <a:r>
              <a:rPr lang="en-US" sz="5000" b="1" dirty="0" err="1">
                <a:solidFill>
                  <a:srgbClr val="002060"/>
                </a:solidFill>
                <a:latin typeface="+mn-lt"/>
                <a:cs typeface="+mn-cs"/>
              </a:rPr>
              <a:t>діт</a:t>
            </a:r>
            <a:r>
              <a:rPr lang="uk-UA" sz="5000" b="1" dirty="0">
                <a:solidFill>
                  <a:srgbClr val="002060"/>
                </a:solidFill>
                <a:latin typeface="+mn-lt"/>
                <a:cs typeface="+mn-cs"/>
              </a:rPr>
              <a:t>и</a:t>
            </a:r>
            <a:r>
              <a:rPr lang="en-US" sz="5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uk-UA" sz="5000" b="1" dirty="0">
                <a:solidFill>
                  <a:srgbClr val="002060"/>
                </a:solidFill>
                <a:latin typeface="+mn-lt"/>
                <a:cs typeface="+mn-cs"/>
              </a:rPr>
              <a:t>та сім’ї з дітьми</a:t>
            </a:r>
            <a:r>
              <a:rPr lang="en-US" sz="5000" b="1" dirty="0">
                <a:solidFill>
                  <a:srgbClr val="002060"/>
                </a:solidFill>
                <a:latin typeface="+mn-lt"/>
                <a:cs typeface="+mn-cs"/>
              </a:rPr>
              <a:t>,</a:t>
            </a:r>
            <a:r>
              <a:rPr lang="uk-UA" sz="5000" b="1" dirty="0">
                <a:solidFill>
                  <a:srgbClr val="002060"/>
                </a:solidFill>
                <a:latin typeface="+mn-lt"/>
                <a:cs typeface="+mn-cs"/>
              </a:rPr>
              <a:t> на основі</a:t>
            </a:r>
            <a:r>
              <a:rPr lang="en-US" sz="5000" b="1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  <a:endParaRPr lang="uk-UA" sz="5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3" indent="-228600" defTabSz="914400">
              <a:lnSpc>
                <a:spcPct val="90000"/>
              </a:lnSpc>
            </a:pP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звернень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повідомлень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стосовно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дітей,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які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перебувають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у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складних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життєвих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обставинах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, 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зокрема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щодо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фактів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пов’язаних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з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загрозою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життю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або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здоров’ю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дитини;</a:t>
            </a:r>
          </a:p>
          <a:p>
            <a:pPr lvl="3" indent="-228600" defTabSz="914400">
              <a:lnSpc>
                <a:spcPct val="90000"/>
              </a:lnSpc>
            </a:pP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даних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первинного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обліку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дітей,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які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потрапили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в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складні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життєві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обставини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;</a:t>
            </a:r>
          </a:p>
          <a:p>
            <a:pPr lvl="3" indent="-228600" defTabSz="914400">
              <a:lnSpc>
                <a:spcPct val="90000"/>
              </a:lnSpc>
            </a:pP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даних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щодо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позбавлення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батьківських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прав,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вилучення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без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позбавлення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батьківських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прав;</a:t>
            </a:r>
          </a:p>
          <a:p>
            <a:pPr lvl="3" indent="-228600" defTabSz="914400">
              <a:lnSpc>
                <a:spcPct val="90000"/>
              </a:lnSpc>
            </a:pP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фактів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відмов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матерів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від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новонароджених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дітей,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залишених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чи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підкинутих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дітей;</a:t>
            </a:r>
          </a:p>
          <a:p>
            <a:pPr lvl="3" indent="-228600" defTabSz="914400">
              <a:lnSpc>
                <a:spcPct val="90000"/>
              </a:lnSpc>
            </a:pP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фактів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та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причин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влаштування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дітей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до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закладів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інституційного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догляду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і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виховання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4600" dirty="0" err="1">
                <a:solidFill>
                  <a:schemeClr val="tx2"/>
                </a:solidFill>
                <a:latin typeface="+mn-lt"/>
                <a:cs typeface="+mn-cs"/>
              </a:rPr>
              <a:t>тощо</a:t>
            </a:r>
            <a:r>
              <a:rPr lang="en-US" sz="4600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</a:p>
          <a:p>
            <a:pPr marL="0" indent="-228600" defTabSz="914400">
              <a:lnSpc>
                <a:spcPct val="90000"/>
              </a:lnSpc>
            </a:pPr>
            <a:endParaRPr lang="en-US" sz="1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1C9689-B947-2366-B841-808BD5108497}"/>
              </a:ext>
            </a:extLst>
          </p:cNvPr>
          <p:cNvSpPr txBox="1"/>
          <p:nvPr/>
        </p:nvSpPr>
        <p:spPr>
          <a:xfrm>
            <a:off x="242663" y="5475800"/>
            <a:ext cx="1172766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28600" defTabSz="914400">
              <a:lnSpc>
                <a:spcPct val="90000"/>
              </a:lnSpc>
            </a:pPr>
            <a:r>
              <a:rPr lang="uk-UA" b="1" dirty="0">
                <a:solidFill>
                  <a:srgbClr val="002060"/>
                </a:solidFill>
                <a:latin typeface="+mn-lt"/>
                <a:cs typeface="+mn-cs"/>
              </a:rPr>
              <a:t>ССД н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+mn-cs"/>
              </a:rPr>
              <a:t>адає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+mn-cs"/>
              </a:rPr>
              <a:t>пропозиції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+mn-cs"/>
              </a:rPr>
              <a:t>структурним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+mn-cs"/>
              </a:rPr>
              <a:t>підрозділам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з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+mn-cs"/>
              </a:rPr>
              <a:t>питань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соціального захисту населення 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для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включення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до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прогнозних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і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програмних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документів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соціально-економічного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розвитку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ТГ(п. 13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Порядку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організації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надання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соціальних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послуг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Постановою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КМУ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від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01 </a:t>
            </a:r>
            <a:r>
              <a:rPr lang="en-US" dirty="0" err="1">
                <a:solidFill>
                  <a:schemeClr val="tx2"/>
                </a:solidFill>
                <a:latin typeface="+mn-lt"/>
                <a:cs typeface="+mn-cs"/>
              </a:rPr>
              <a:t>червня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2020 р. №587).</a:t>
            </a:r>
          </a:p>
        </p:txBody>
      </p:sp>
    </p:spTree>
    <p:extLst>
      <p:ext uri="{BB962C8B-B14F-4D97-AF65-F5344CB8AC3E}">
        <p14:creationId xmlns:p14="http://schemas.microsoft.com/office/powerpoint/2010/main" val="303471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E5DC2-8439-86F7-EE12-3883B74992A0}"/>
              </a:ext>
            </a:extLst>
          </p:cNvPr>
          <p:cNvSpPr txBox="1"/>
          <p:nvPr/>
        </p:nvSpPr>
        <p:spPr>
          <a:xfrm>
            <a:off x="1318665" y="1062857"/>
            <a:ext cx="10378530" cy="416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/>
              <a:t>ДИТИНА </a:t>
            </a:r>
            <a:r>
              <a:rPr lang="en-US" sz="2400" b="1" dirty="0" err="1"/>
              <a:t>залишається</a:t>
            </a:r>
            <a:r>
              <a:rPr lang="en-US" sz="2400" b="1" dirty="0"/>
              <a:t> у СВОЇЙ ГРОМАДІ, </a:t>
            </a:r>
            <a:r>
              <a:rPr lang="en-US" sz="2400" dirty="0" err="1"/>
              <a:t>максимально</a:t>
            </a:r>
            <a:r>
              <a:rPr lang="en-US" sz="2400" dirty="0"/>
              <a:t> </a:t>
            </a:r>
            <a:r>
              <a:rPr lang="en-US" sz="2400" dirty="0" err="1"/>
              <a:t>наближено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родини</a:t>
            </a:r>
            <a:r>
              <a:rPr lang="en-US" sz="2400" dirty="0"/>
              <a:t>,  соціального </a:t>
            </a:r>
            <a:r>
              <a:rPr lang="en-US" sz="2400" dirty="0" err="1"/>
              <a:t>оточення</a:t>
            </a:r>
            <a:r>
              <a:rPr lang="en-US" sz="2400" dirty="0"/>
              <a:t> та </a:t>
            </a:r>
            <a:r>
              <a:rPr lang="en-US" sz="2400" dirty="0" err="1"/>
              <a:t>спеціалістів</a:t>
            </a:r>
            <a:r>
              <a:rPr lang="en-US" sz="2400" dirty="0"/>
              <a:t>, </a:t>
            </a:r>
            <a:r>
              <a:rPr lang="en-US" sz="2400" dirty="0" err="1"/>
              <a:t>які</a:t>
            </a:r>
            <a:r>
              <a:rPr lang="en-US" sz="2400" dirty="0"/>
              <a:t> </a:t>
            </a:r>
            <a:r>
              <a:rPr lang="en-US" sz="2400" dirty="0" err="1"/>
              <a:t>надають</a:t>
            </a:r>
            <a:r>
              <a:rPr lang="en-US" sz="2400" dirty="0"/>
              <a:t> </a:t>
            </a:r>
            <a:r>
              <a:rPr lang="en-US" sz="2400" dirty="0" err="1"/>
              <a:t>підтримку</a:t>
            </a:r>
            <a:r>
              <a:rPr lang="en-US" sz="2400" dirty="0"/>
              <a:t> </a:t>
            </a:r>
            <a:r>
              <a:rPr lang="en-US" sz="2400" dirty="0" err="1"/>
              <a:t>її</a:t>
            </a:r>
            <a:r>
              <a:rPr lang="en-US" sz="2400" dirty="0"/>
              <a:t> </a:t>
            </a:r>
            <a:r>
              <a:rPr lang="en-US" sz="2400" dirty="0" err="1"/>
              <a:t>батькам</a:t>
            </a:r>
            <a:r>
              <a:rPr lang="en-US" sz="2400" dirty="0"/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період</a:t>
            </a:r>
            <a:r>
              <a:rPr lang="en-US" sz="2400" dirty="0"/>
              <a:t> </a:t>
            </a:r>
            <a:r>
              <a:rPr lang="en-US" sz="2400" dirty="0" err="1"/>
              <a:t>вирішення</a:t>
            </a:r>
            <a:r>
              <a:rPr lang="en-US" sz="2400" dirty="0"/>
              <a:t> </a:t>
            </a:r>
            <a:r>
              <a:rPr lang="en-US" sz="2400" dirty="0" err="1"/>
              <a:t>проблем</a:t>
            </a:r>
            <a:r>
              <a:rPr lang="en-US" sz="2400" dirty="0"/>
              <a:t> </a:t>
            </a:r>
            <a:r>
              <a:rPr lang="en-US" sz="2400" b="1" dirty="0"/>
              <a:t>ДИТИНА </a:t>
            </a:r>
            <a:r>
              <a:rPr lang="en-US" sz="2400" b="1" dirty="0" err="1"/>
              <a:t>тимчасово</a:t>
            </a:r>
            <a:r>
              <a:rPr lang="en-US" sz="2400" b="1" dirty="0"/>
              <a:t> «в </a:t>
            </a:r>
            <a:r>
              <a:rPr lang="en-US" sz="2400" b="1" dirty="0" err="1"/>
              <a:t>гостях</a:t>
            </a:r>
            <a:r>
              <a:rPr lang="en-US" sz="2400" b="1" dirty="0"/>
              <a:t>» в </a:t>
            </a:r>
            <a:r>
              <a:rPr lang="en-US" sz="2400" b="1" dirty="0" err="1"/>
              <a:t>професійній</a:t>
            </a:r>
            <a:r>
              <a:rPr lang="en-US" sz="2400" b="1" dirty="0"/>
              <a:t> </a:t>
            </a:r>
            <a:r>
              <a:rPr lang="en-US" sz="2400" b="1" dirty="0" err="1"/>
              <a:t>патронатній</a:t>
            </a:r>
            <a:r>
              <a:rPr lang="en-US" sz="2400" b="1" dirty="0"/>
              <a:t> сім’ї,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її</a:t>
            </a:r>
            <a:r>
              <a:rPr lang="en-US" sz="2400" dirty="0"/>
              <a:t> </a:t>
            </a:r>
            <a:r>
              <a:rPr lang="en-US" sz="2400" dirty="0" err="1"/>
              <a:t>життя</a:t>
            </a:r>
            <a:r>
              <a:rPr lang="en-US" sz="2400" dirty="0"/>
              <a:t> і </a:t>
            </a:r>
            <a:r>
              <a:rPr lang="en-US" sz="2400" dirty="0" err="1"/>
              <a:t>здоров’я</a:t>
            </a:r>
            <a:r>
              <a:rPr lang="en-US" sz="2400" dirty="0"/>
              <a:t> </a:t>
            </a:r>
            <a:r>
              <a:rPr lang="en-US" sz="2400" dirty="0" err="1"/>
              <a:t>відповідає</a:t>
            </a:r>
            <a:r>
              <a:rPr lang="en-US" sz="2400" dirty="0"/>
              <a:t> </a:t>
            </a:r>
            <a:r>
              <a:rPr lang="en-US" sz="2400" dirty="0" err="1"/>
              <a:t>патронатний</a:t>
            </a:r>
            <a:r>
              <a:rPr lang="en-US" sz="2400" dirty="0"/>
              <a:t> </a:t>
            </a:r>
            <a:r>
              <a:rPr lang="en-US" sz="2400" dirty="0" err="1"/>
              <a:t>вихователь</a:t>
            </a:r>
            <a:r>
              <a:rPr lang="en-US" sz="2400" dirty="0"/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/>
              <a:t>створені</a:t>
            </a:r>
            <a:r>
              <a:rPr lang="en-US" sz="2400" b="1" dirty="0"/>
              <a:t> </a:t>
            </a:r>
            <a:r>
              <a:rPr lang="en-US" sz="2400" b="1" dirty="0" err="1"/>
              <a:t>належні</a:t>
            </a:r>
            <a:r>
              <a:rPr lang="en-US" sz="2400" b="1" dirty="0"/>
              <a:t> </a:t>
            </a:r>
            <a:r>
              <a:rPr lang="en-US" sz="2400" b="1" dirty="0" err="1"/>
              <a:t>умови</a:t>
            </a:r>
            <a:r>
              <a:rPr lang="en-US" sz="2400" b="1" dirty="0"/>
              <a:t> </a:t>
            </a:r>
            <a:r>
              <a:rPr lang="en-US" sz="2400" dirty="0"/>
              <a:t>для </a:t>
            </a:r>
            <a:r>
              <a:rPr lang="en-US" sz="2400" dirty="0" err="1"/>
              <a:t>освіти</a:t>
            </a:r>
            <a:r>
              <a:rPr lang="en-US" sz="2400" dirty="0"/>
              <a:t>, </a:t>
            </a:r>
            <a:r>
              <a:rPr lang="en-US" sz="2400" dirty="0" err="1"/>
              <a:t>розвитку</a:t>
            </a:r>
            <a:r>
              <a:rPr lang="en-US" sz="2400" dirty="0"/>
              <a:t>, </a:t>
            </a:r>
            <a:r>
              <a:rPr lang="en-US" sz="2400" b="1" dirty="0" err="1"/>
              <a:t>якісної</a:t>
            </a:r>
            <a:r>
              <a:rPr lang="en-US" sz="2400" b="1" dirty="0"/>
              <a:t> </a:t>
            </a:r>
            <a:r>
              <a:rPr lang="en-US" sz="2400" b="1" dirty="0" err="1"/>
              <a:t>соціально-психологічної</a:t>
            </a:r>
            <a:r>
              <a:rPr lang="en-US" sz="2400" b="1" dirty="0"/>
              <a:t>  </a:t>
            </a:r>
            <a:r>
              <a:rPr lang="en-US" sz="2400" b="1" dirty="0" err="1"/>
              <a:t>реабілітації</a:t>
            </a:r>
            <a:r>
              <a:rPr lang="en-US" sz="2400" b="1" dirty="0"/>
              <a:t> ДИТИНИ;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 err="1"/>
              <a:t>біологічна</a:t>
            </a:r>
            <a:r>
              <a:rPr lang="en-US" sz="2400" b="1" dirty="0"/>
              <a:t> </a:t>
            </a:r>
            <a:r>
              <a:rPr lang="en-US" sz="2400" b="1" dirty="0" err="1"/>
              <a:t>сім’я</a:t>
            </a:r>
            <a:r>
              <a:rPr lang="en-US" sz="2400" b="1" dirty="0"/>
              <a:t> ПІД СУПРОВОДОМ </a:t>
            </a:r>
            <a:r>
              <a:rPr lang="en-US" sz="2400" dirty="0" err="1"/>
              <a:t>фахівця</a:t>
            </a:r>
            <a:r>
              <a:rPr lang="en-US" sz="2400" dirty="0"/>
              <a:t> з </a:t>
            </a:r>
            <a:r>
              <a:rPr lang="en-US" sz="2400" dirty="0" err="1"/>
              <a:t>соціальної</a:t>
            </a:r>
            <a:r>
              <a:rPr lang="en-US" sz="2400" dirty="0"/>
              <a:t> </a:t>
            </a:r>
            <a:r>
              <a:rPr lang="en-US" sz="2400" dirty="0" err="1"/>
              <a:t>роботи</a:t>
            </a:r>
            <a:r>
              <a:rPr lang="en-US" sz="2400" dirty="0"/>
              <a:t>, </a:t>
            </a:r>
            <a:r>
              <a:rPr lang="en-US" sz="2400" dirty="0" err="1"/>
              <a:t>має</a:t>
            </a:r>
            <a:r>
              <a:rPr lang="en-US" sz="2400" dirty="0"/>
              <a:t> </a:t>
            </a:r>
            <a:r>
              <a:rPr lang="en-US" sz="2400" b="1" dirty="0" err="1"/>
              <a:t>можливість</a:t>
            </a:r>
            <a:r>
              <a:rPr lang="en-US" sz="2400" b="1" dirty="0"/>
              <a:t> </a:t>
            </a:r>
            <a:r>
              <a:rPr lang="en-US" sz="2400" b="1" dirty="0" err="1"/>
              <a:t>спілкуватись</a:t>
            </a:r>
            <a:r>
              <a:rPr lang="en-US" sz="2400" b="1" dirty="0"/>
              <a:t> з ДИТИНОЮ </a:t>
            </a:r>
            <a:r>
              <a:rPr lang="en-US" sz="2400" b="1" dirty="0" err="1"/>
              <a:t>під</a:t>
            </a:r>
            <a:r>
              <a:rPr lang="en-US" sz="2400" b="1" dirty="0"/>
              <a:t> </a:t>
            </a:r>
            <a:r>
              <a:rPr lang="en-US" sz="2400" dirty="0" err="1"/>
              <a:t>час</a:t>
            </a:r>
            <a:r>
              <a:rPr lang="en-US" sz="2400" dirty="0"/>
              <a:t> </a:t>
            </a:r>
            <a:r>
              <a:rPr lang="en-US" sz="2400" dirty="0" err="1"/>
              <a:t>її</a:t>
            </a:r>
            <a:r>
              <a:rPr lang="en-US" sz="2400" dirty="0"/>
              <a:t> </a:t>
            </a:r>
            <a:r>
              <a:rPr lang="en-US" sz="2400" dirty="0" err="1"/>
              <a:t>перебування</a:t>
            </a:r>
            <a:r>
              <a:rPr lang="en-US" sz="2400" dirty="0"/>
              <a:t> </a:t>
            </a:r>
            <a:r>
              <a:rPr lang="en-US" sz="2400" dirty="0" err="1"/>
              <a:t>під</a:t>
            </a:r>
            <a:r>
              <a:rPr lang="en-US" sz="2400" dirty="0"/>
              <a:t> </a:t>
            </a:r>
            <a:r>
              <a:rPr lang="en-US" sz="2400" dirty="0" err="1"/>
              <a:t>патронатом</a:t>
            </a:r>
            <a:r>
              <a:rPr lang="en-US" sz="2400" dirty="0"/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/>
              <a:t>ГРОМАДА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витрачає</a:t>
            </a:r>
            <a:r>
              <a:rPr lang="en-US" sz="2400" dirty="0"/>
              <a:t> </a:t>
            </a:r>
            <a:r>
              <a:rPr lang="en-US" sz="2400" dirty="0" err="1"/>
              <a:t>кошти</a:t>
            </a:r>
            <a:r>
              <a:rPr lang="en-US" sz="2400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утримання</a:t>
            </a:r>
            <a:r>
              <a:rPr lang="en-US" sz="2400" b="1" dirty="0"/>
              <a:t> ДИТИНИ </a:t>
            </a:r>
            <a:r>
              <a:rPr lang="en-US" sz="2400" dirty="0"/>
              <a:t>в </a:t>
            </a:r>
            <a:r>
              <a:rPr lang="en-US" sz="2400" dirty="0" err="1"/>
              <a:t>інтернаті</a:t>
            </a:r>
            <a:r>
              <a:rPr lang="en-US" sz="2400" dirty="0"/>
              <a:t>, </a:t>
            </a:r>
            <a:r>
              <a:rPr lang="en-US" sz="2400" dirty="0" err="1"/>
              <a:t>ЦСПРі</a:t>
            </a:r>
            <a:r>
              <a:rPr lang="en-US" sz="2400" dirty="0"/>
              <a:t>, </a:t>
            </a:r>
            <a:r>
              <a:rPr lang="en-US" sz="2400" dirty="0" err="1"/>
              <a:t>чи</a:t>
            </a:r>
            <a:r>
              <a:rPr lang="en-US" sz="2400" dirty="0"/>
              <a:t> </a:t>
            </a:r>
            <a:r>
              <a:rPr lang="en-US" sz="2400" dirty="0" err="1"/>
              <a:t>притулку</a:t>
            </a:r>
            <a:r>
              <a:rPr lang="en-US" sz="2000" dirty="0"/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554BB-944C-8D92-655E-7ADEB6E47B63}"/>
              </a:ext>
            </a:extLst>
          </p:cNvPr>
          <p:cNvSpPr txBox="1"/>
          <p:nvPr/>
        </p:nvSpPr>
        <p:spPr>
          <a:xfrm>
            <a:off x="1850624" y="132816"/>
            <a:ext cx="9285462" cy="61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Переваги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запровадження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послуги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патронату</a:t>
            </a:r>
            <a:r>
              <a:rPr lang="uk-UA" sz="3600" b="1" dirty="0">
                <a:solidFill>
                  <a:srgbClr val="002060"/>
                </a:solidFill>
                <a:ea typeface="+mj-ea"/>
                <a:cs typeface="+mj-cs"/>
              </a:rPr>
              <a:t> - І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24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554BB-944C-8D92-655E-7ADEB6E47B63}"/>
              </a:ext>
            </a:extLst>
          </p:cNvPr>
          <p:cNvSpPr txBox="1"/>
          <p:nvPr/>
        </p:nvSpPr>
        <p:spPr>
          <a:xfrm>
            <a:off x="1850624" y="132816"/>
            <a:ext cx="9285462" cy="61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Переваги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запровадження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послуги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патронату</a:t>
            </a:r>
            <a:r>
              <a:rPr lang="uk-UA" sz="3600" b="1" dirty="0">
                <a:solidFill>
                  <a:srgbClr val="002060"/>
                </a:solidFill>
                <a:ea typeface="+mj-ea"/>
                <a:cs typeface="+mj-cs"/>
              </a:rPr>
              <a:t> - ІІ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71A40-0C83-338D-4B3B-0BB94D749CC5}"/>
              </a:ext>
            </a:extLst>
          </p:cNvPr>
          <p:cNvSpPr txBox="1"/>
          <p:nvPr/>
        </p:nvSpPr>
        <p:spPr>
          <a:xfrm>
            <a:off x="1063079" y="1375034"/>
            <a:ext cx="10065842" cy="4970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можливість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ГРОМАДИ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самій визначати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ПОТРЕБУ У РОЗВИТКУ ПОСЛУГИ ПАТРОНАТУ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організовувати пошук та якісний відбір кандидатів у патронатні вихователі; 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оптимальний час для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ПРИЙНЯТТЯ НАЙКРАЩОГО ДЛЯ ДИТИНИ РІШЕННЯ,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яке максимально відповідає її потребам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протягом 3-х, максимум 6 міс.)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можливість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РАННЬОГО ВТРУЧАННЯ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сім’ю, яка перебуває в складних життєвих обставинах та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запобігання  недогляду дитини, жорстокого ставлення до неї,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попередження потрапляння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ДИТИНИ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інтернатні заклади та ЦСПР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притулку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системний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МОНІТОРИНГ можливості повернення дитини до батьків,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</a:t>
            </a: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ПОШУК нової сім’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ДИТИНИ.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011550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6605C-C845-7869-467E-FE463767AB63}"/>
              </a:ext>
            </a:extLst>
          </p:cNvPr>
          <p:cNvSpPr txBox="1"/>
          <p:nvPr/>
        </p:nvSpPr>
        <p:spPr>
          <a:xfrm>
            <a:off x="2351779" y="136004"/>
            <a:ext cx="7392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Як запровадити патронат у моїй громаді?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C9EA70-E816-F75A-69D0-418BC6E0E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" t="-130" r="-1166"/>
          <a:stretch/>
        </p:blipFill>
        <p:spPr>
          <a:xfrm>
            <a:off x="164738" y="1640997"/>
            <a:ext cx="7250033" cy="45224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BC800A-E617-EBCA-A9BC-C60F2AF0A3F8}"/>
              </a:ext>
            </a:extLst>
          </p:cNvPr>
          <p:cNvSpPr txBox="1"/>
          <p:nvPr/>
        </p:nvSpPr>
        <p:spPr>
          <a:xfrm>
            <a:off x="164738" y="5474022"/>
            <a:ext cx="908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ЩО важливіше: ПРОЦЕС чи  РЕЗУЛЬТАТ?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B37FE-E7E2-23A1-81DC-6F49458113CA}"/>
              </a:ext>
            </a:extLst>
          </p:cNvPr>
          <p:cNvSpPr txBox="1"/>
          <p:nvPr/>
        </p:nvSpPr>
        <p:spPr>
          <a:xfrm>
            <a:off x="6977576" y="2578786"/>
            <a:ext cx="68192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розміщували плакати та оголошення…</a:t>
            </a:r>
          </a:p>
          <a:p>
            <a:r>
              <a:rPr lang="uk-UA" sz="2000" dirty="0">
                <a:solidFill>
                  <a:srgbClr val="002060"/>
                </a:solidFill>
              </a:rPr>
              <a:t>показували ролики… </a:t>
            </a:r>
          </a:p>
          <a:p>
            <a:r>
              <a:rPr lang="uk-UA" sz="2000" dirty="0">
                <a:solidFill>
                  <a:srgbClr val="002060"/>
                </a:solidFill>
              </a:rPr>
              <a:t>роздавали буклети…</a:t>
            </a:r>
          </a:p>
          <a:p>
            <a:r>
              <a:rPr lang="uk-UA" sz="2000" dirty="0">
                <a:solidFill>
                  <a:srgbClr val="002060"/>
                </a:solidFill>
              </a:rPr>
              <a:t>розповідали в </a:t>
            </a:r>
            <a:r>
              <a:rPr lang="uk-UA" sz="2000" dirty="0" err="1">
                <a:solidFill>
                  <a:srgbClr val="002060"/>
                </a:solidFill>
              </a:rPr>
              <a:t>ЦНАПі</a:t>
            </a:r>
            <a:r>
              <a:rPr lang="uk-UA" sz="2000" dirty="0">
                <a:solidFill>
                  <a:srgbClr val="002060"/>
                </a:solidFill>
              </a:rPr>
              <a:t> та Центрі зайнятості…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D38D6D-F298-6034-283D-9762D490C55B}"/>
              </a:ext>
            </a:extLst>
          </p:cNvPr>
          <p:cNvSpPr txBox="1"/>
          <p:nvPr/>
        </p:nvSpPr>
        <p:spPr>
          <a:xfrm>
            <a:off x="8164829" y="1218314"/>
            <a:ext cx="1868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7200" b="1" dirty="0">
                <a:solidFill>
                  <a:srgbClr val="002060"/>
                </a:solidFill>
              </a:rPr>
              <a:t>МИ:</a:t>
            </a:r>
            <a:endParaRPr lang="uk-UA" sz="7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855208-DBE1-C79A-0950-E97961DD863A}"/>
              </a:ext>
            </a:extLst>
          </p:cNvPr>
          <p:cNvSpPr txBox="1"/>
          <p:nvPr/>
        </p:nvSpPr>
        <p:spPr>
          <a:xfrm>
            <a:off x="6604591" y="4365679"/>
            <a:ext cx="6275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Чекаємо… а бажаючих немає, 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                  кандидати не йдуть…</a:t>
            </a:r>
          </a:p>
        </p:txBody>
      </p:sp>
    </p:spTree>
    <p:extLst>
      <p:ext uri="{BB962C8B-B14F-4D97-AF65-F5344CB8AC3E}">
        <p14:creationId xmlns:p14="http://schemas.microsoft.com/office/powerpoint/2010/main" val="773094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3F227-53C1-5A53-5E27-3693A1D68E8A}"/>
              </a:ext>
            </a:extLst>
          </p:cNvPr>
          <p:cNvSpPr txBox="1"/>
          <p:nvPr/>
        </p:nvSpPr>
        <p:spPr>
          <a:xfrm>
            <a:off x="1088182" y="391886"/>
            <a:ext cx="9658988" cy="530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ПОРАДИ З ПРАКТИКИ: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не лише процес, а результат</a:t>
            </a:r>
            <a:endParaRPr lang="uk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19355-ECF9-3F16-08DE-F8895797C4DB}"/>
              </a:ext>
            </a:extLst>
          </p:cNvPr>
          <p:cNvSpPr txBox="1"/>
          <p:nvPr/>
        </p:nvSpPr>
        <p:spPr>
          <a:xfrm>
            <a:off x="870172" y="1038034"/>
            <a:ext cx="1142078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ПРОАНАЛІЗУВАТИ </a:t>
            </a:r>
            <a:r>
              <a:rPr lang="ru-RU" sz="2800" dirty="0" err="1">
                <a:solidFill>
                  <a:srgbClr val="002060"/>
                </a:solidFill>
              </a:rPr>
              <a:t>чому</a:t>
            </a:r>
            <a:r>
              <a:rPr lang="ru-RU" sz="2800" dirty="0">
                <a:solidFill>
                  <a:srgbClr val="002060"/>
                </a:solidFill>
              </a:rPr>
              <a:t> з 2017 року в </a:t>
            </a:r>
            <a:r>
              <a:rPr lang="ru-RU" sz="2800" dirty="0" err="1">
                <a:solidFill>
                  <a:srgbClr val="002060"/>
                </a:solidFill>
              </a:rPr>
              <a:t>громаді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немає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жодної</a:t>
            </a:r>
            <a:r>
              <a:rPr lang="ru-RU" sz="2800" dirty="0">
                <a:solidFill>
                  <a:srgbClr val="002060"/>
                </a:solidFill>
              </a:rPr>
              <a:t> сім’ї </a:t>
            </a:r>
            <a:r>
              <a:rPr lang="ru-RU" sz="2800" dirty="0" err="1">
                <a:solidFill>
                  <a:srgbClr val="002060"/>
                </a:solidFill>
              </a:rPr>
              <a:t>кандидатів</a:t>
            </a:r>
            <a:r>
              <a:rPr lang="ru-RU" sz="2800" dirty="0">
                <a:solidFill>
                  <a:srgbClr val="002060"/>
                </a:solidFill>
              </a:rPr>
              <a:t> у патронат?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із</a:t>
            </a:r>
            <a:r>
              <a:rPr lang="ru-RU" sz="2800" dirty="0">
                <a:solidFill>
                  <a:srgbClr val="002060"/>
                </a:solidFill>
              </a:rPr>
              <a:t> «</a:t>
            </a:r>
            <a:r>
              <a:rPr lang="ru-RU" sz="2800" dirty="0" err="1">
                <a:solidFill>
                  <a:srgbClr val="002060"/>
                </a:solidFill>
              </a:rPr>
              <a:t>використаного</a:t>
            </a:r>
            <a:r>
              <a:rPr lang="ru-RU" sz="2800" dirty="0">
                <a:solidFill>
                  <a:srgbClr val="002060"/>
                </a:solidFill>
              </a:rPr>
              <a:t>» не </a:t>
            </a:r>
            <a:r>
              <a:rPr lang="ru-RU" sz="2800" dirty="0" err="1">
                <a:solidFill>
                  <a:srgbClr val="002060"/>
                </a:solidFill>
              </a:rPr>
              <a:t>спрацювало</a:t>
            </a:r>
            <a:r>
              <a:rPr lang="ru-RU" sz="2800" dirty="0">
                <a:solidFill>
                  <a:srgbClr val="002060"/>
                </a:solidFill>
              </a:rPr>
              <a:t>?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ПРОПРАЦЮВАТИ постанову КМУ №893 </a:t>
            </a:r>
            <a:r>
              <a:rPr lang="ru-RU" sz="2800" dirty="0" err="1">
                <a:solidFill>
                  <a:srgbClr val="002060"/>
                </a:solidFill>
              </a:rPr>
              <a:t>від</a:t>
            </a:r>
            <a:r>
              <a:rPr lang="ru-RU" sz="2800" dirty="0">
                <a:solidFill>
                  <a:srgbClr val="002060"/>
                </a:solidFill>
              </a:rPr>
              <a:t> 20.08.2021 року: </a:t>
            </a:r>
            <a:r>
              <a:rPr lang="ru-RU" sz="2800" dirty="0" err="1">
                <a:solidFill>
                  <a:srgbClr val="002060"/>
                </a:solidFill>
              </a:rPr>
              <a:t>знайти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відповіді</a:t>
            </a:r>
            <a:r>
              <a:rPr lang="ru-RU" sz="2800" dirty="0">
                <a:solidFill>
                  <a:srgbClr val="002060"/>
                </a:solidFill>
              </a:rPr>
              <a:t> на будь </a:t>
            </a:r>
            <a:r>
              <a:rPr lang="ru-RU" sz="2800" dirty="0" err="1">
                <a:solidFill>
                  <a:srgbClr val="002060"/>
                </a:solidFill>
              </a:rPr>
              <a:t>які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питання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щодо</a:t>
            </a:r>
            <a:r>
              <a:rPr lang="ru-RU" sz="2800" dirty="0">
                <a:solidFill>
                  <a:srgbClr val="002060"/>
                </a:solidFill>
              </a:rPr>
              <a:t> патронату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ЗВЕРНУТИСЯ за </a:t>
            </a:r>
            <a:r>
              <a:rPr lang="ru-RU" sz="2800" dirty="0" err="1">
                <a:solidFill>
                  <a:srgbClr val="002060"/>
                </a:solidFill>
              </a:rPr>
              <a:t>консультацією</a:t>
            </a:r>
            <a:r>
              <a:rPr lang="ru-RU" sz="2800" dirty="0">
                <a:solidFill>
                  <a:srgbClr val="002060"/>
                </a:solidFill>
              </a:rPr>
              <a:t> до: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</a:rPr>
              <a:t>ССД  громад, </a:t>
            </a:r>
            <a:r>
              <a:rPr lang="ru-RU" sz="2800" dirty="0" err="1">
                <a:solidFill>
                  <a:srgbClr val="002060"/>
                </a:solidFill>
              </a:rPr>
              <a:t>які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досвід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взаємодії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патронаті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</a:rPr>
              <a:t>тренера </a:t>
            </a:r>
            <a:r>
              <a:rPr lang="ru-RU" sz="2800" dirty="0" err="1">
                <a:solidFill>
                  <a:srgbClr val="002060"/>
                </a:solidFill>
              </a:rPr>
              <a:t>обласного</a:t>
            </a:r>
            <a:r>
              <a:rPr lang="ru-RU" sz="2800" dirty="0">
                <a:solidFill>
                  <a:srgbClr val="002060"/>
                </a:solidFill>
              </a:rPr>
              <a:t> ЦСС</a:t>
            </a:r>
            <a:r>
              <a:rPr lang="en-US" sz="2800" dirty="0">
                <a:solidFill>
                  <a:srgbClr val="002060"/>
                </a:solidFill>
              </a:rPr>
              <a:t>/</a:t>
            </a:r>
            <a:r>
              <a:rPr lang="uk-UA" sz="2800" dirty="0">
                <a:solidFill>
                  <a:srgbClr val="002060"/>
                </a:solidFill>
              </a:rPr>
              <a:t>спеціаліста </a:t>
            </a:r>
            <a:r>
              <a:rPr lang="ru-RU" sz="2800" dirty="0">
                <a:solidFill>
                  <a:srgbClr val="002060"/>
                </a:solidFill>
              </a:rPr>
              <a:t>обласної ССД, </a:t>
            </a:r>
            <a:r>
              <a:rPr lang="ru-RU" sz="2800" dirty="0" err="1">
                <a:solidFill>
                  <a:srgbClr val="002060"/>
                </a:solidFill>
              </a:rPr>
              <a:t>які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знають</a:t>
            </a:r>
            <a:r>
              <a:rPr lang="ru-RU" sz="2800" dirty="0">
                <a:solidFill>
                  <a:srgbClr val="002060"/>
                </a:solidFill>
              </a:rPr>
              <a:t> все про патронат та </a:t>
            </a:r>
            <a:r>
              <a:rPr lang="ru-RU" sz="2800" dirty="0" err="1">
                <a:solidFill>
                  <a:srgbClr val="002060"/>
                </a:solidFill>
              </a:rPr>
              <a:t>сімейні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форми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виховання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СФОРМУВАТИ </a:t>
            </a:r>
            <a:r>
              <a:rPr lang="ru-RU" sz="2800" dirty="0" err="1">
                <a:solidFill>
                  <a:srgbClr val="002060"/>
                </a:solidFill>
              </a:rPr>
              <a:t>власну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презентацію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щодо</a:t>
            </a:r>
            <a:r>
              <a:rPr lang="ru-RU" sz="2800" dirty="0">
                <a:solidFill>
                  <a:srgbClr val="002060"/>
                </a:solidFill>
              </a:rPr>
              <a:t> «</a:t>
            </a:r>
            <a:r>
              <a:rPr lang="ru-RU" sz="2800" dirty="0" err="1">
                <a:solidFill>
                  <a:srgbClr val="002060"/>
                </a:solidFill>
              </a:rPr>
              <a:t>секретів</a:t>
            </a:r>
            <a:r>
              <a:rPr lang="ru-RU" sz="2800" dirty="0">
                <a:solidFill>
                  <a:srgbClr val="002060"/>
                </a:solidFill>
              </a:rPr>
              <a:t>» </a:t>
            </a:r>
            <a:r>
              <a:rPr lang="ru-RU" sz="2800" dirty="0" err="1">
                <a:solidFill>
                  <a:srgbClr val="002060"/>
                </a:solidFill>
              </a:rPr>
              <a:t>запровадження</a:t>
            </a:r>
            <a:r>
              <a:rPr lang="ru-RU" sz="2800" dirty="0">
                <a:solidFill>
                  <a:srgbClr val="002060"/>
                </a:solidFill>
              </a:rPr>
              <a:t> патронату в </a:t>
            </a:r>
            <a:r>
              <a:rPr lang="ru-RU" sz="2800" dirty="0" err="1">
                <a:solidFill>
                  <a:srgbClr val="002060"/>
                </a:solidFill>
              </a:rPr>
              <a:t>громаді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мати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всі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наявні</a:t>
            </a:r>
            <a:r>
              <a:rPr lang="ru-RU" sz="2800" dirty="0">
                <a:solidFill>
                  <a:srgbClr val="002060"/>
                </a:solidFill>
              </a:rPr>
              <a:t> ролики, рекламки… </a:t>
            </a:r>
          </a:p>
        </p:txBody>
      </p:sp>
      <p:pic>
        <p:nvPicPr>
          <p:cNvPr id="3" name="Picture 4" descr="Патронатна сім'я – новітня форма сімейного виховання в Україні |  Дрогобицька Міська Рада">
            <a:extLst>
              <a:ext uri="{FF2B5EF4-FFF2-40B4-BE49-F238E27FC236}">
                <a16:creationId xmlns:a16="http://schemas.microsoft.com/office/drawing/2014/main" id="{5580F58E-2047-FCF7-F765-78EE8D56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52" y="2814022"/>
            <a:ext cx="2452176" cy="12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6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3F227-53C1-5A53-5E27-3693A1D68E8A}"/>
              </a:ext>
            </a:extLst>
          </p:cNvPr>
          <p:cNvSpPr txBox="1"/>
          <p:nvPr/>
        </p:nvSpPr>
        <p:spPr>
          <a:xfrm>
            <a:off x="330201" y="478808"/>
            <a:ext cx="11861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ПОРАДИ З ПРАКТИКИ: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шукаємо разом у спільно визначений час</a:t>
            </a:r>
            <a:endParaRPr lang="uk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19355-ECF9-3F16-08DE-F8895797C4DB}"/>
              </a:ext>
            </a:extLst>
          </p:cNvPr>
          <p:cNvSpPr txBox="1"/>
          <p:nvPr/>
        </p:nvSpPr>
        <p:spPr>
          <a:xfrm>
            <a:off x="537663" y="1160197"/>
            <a:ext cx="118617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ПРОВЕСТИ </a:t>
            </a:r>
            <a:r>
              <a:rPr lang="ru-RU" sz="2800" dirty="0" err="1">
                <a:solidFill>
                  <a:srgbClr val="002060"/>
                </a:solidFill>
              </a:rPr>
              <a:t>нараду</a:t>
            </a:r>
            <a:r>
              <a:rPr lang="ru-RU" sz="2800" dirty="0">
                <a:solidFill>
                  <a:srgbClr val="002060"/>
                </a:solidFill>
              </a:rPr>
              <a:t> за </a:t>
            </a:r>
            <a:r>
              <a:rPr lang="ru-RU" sz="2800" dirty="0" err="1">
                <a:solidFill>
                  <a:srgbClr val="002060"/>
                </a:solidFill>
              </a:rPr>
              <a:t>участі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керівників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соціальної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сфери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громади</a:t>
            </a:r>
            <a:r>
              <a:rPr lang="ru-RU" sz="2800" dirty="0">
                <a:solidFill>
                  <a:srgbClr val="002060"/>
                </a:solidFill>
              </a:rPr>
              <a:t>:                  - </a:t>
            </a:r>
            <a:r>
              <a:rPr lang="ru-RU" sz="2800" dirty="0" err="1">
                <a:solidFill>
                  <a:srgbClr val="002060"/>
                </a:solidFill>
              </a:rPr>
              <a:t>представити</a:t>
            </a:r>
            <a:r>
              <a:rPr lang="ru-RU" sz="2800" dirty="0">
                <a:solidFill>
                  <a:srgbClr val="002060"/>
                </a:solidFill>
              </a:rPr>
              <a:t> проблему та </a:t>
            </a:r>
            <a:r>
              <a:rPr lang="ru-RU" sz="2800" dirty="0" err="1">
                <a:solidFill>
                  <a:srgbClr val="002060"/>
                </a:solidFill>
              </a:rPr>
              <a:t>почути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ідеї</a:t>
            </a:r>
            <a:r>
              <a:rPr lang="ru-RU" sz="2800" dirty="0">
                <a:solidFill>
                  <a:srgbClr val="002060"/>
                </a:solidFill>
              </a:rPr>
              <a:t> для </a:t>
            </a:r>
            <a:r>
              <a:rPr lang="ru-RU" sz="2800" dirty="0" err="1">
                <a:solidFill>
                  <a:srgbClr val="002060"/>
                </a:solidFill>
              </a:rPr>
              <a:t>її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вирішення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   - </a:t>
            </a:r>
            <a:r>
              <a:rPr lang="ru-RU" sz="2800" dirty="0" err="1">
                <a:solidFill>
                  <a:srgbClr val="002060"/>
                </a:solidFill>
              </a:rPr>
              <a:t>узгодити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часові</a:t>
            </a:r>
            <a:r>
              <a:rPr lang="ru-RU" sz="2800" dirty="0">
                <a:solidFill>
                  <a:srgbClr val="002060"/>
                </a:solidFill>
              </a:rPr>
              <a:t> рамки активного </a:t>
            </a:r>
            <a:r>
              <a:rPr lang="ru-RU" sz="2800" dirty="0" err="1">
                <a:solidFill>
                  <a:srgbClr val="002060"/>
                </a:solidFill>
              </a:rPr>
              <a:t>пошуку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кандидатів</a:t>
            </a:r>
            <a:r>
              <a:rPr lang="ru-RU" sz="2800" dirty="0">
                <a:solidFill>
                  <a:srgbClr val="002060"/>
                </a:solidFill>
              </a:rPr>
              <a:t> у патронат,       </a:t>
            </a:r>
            <a:r>
              <a:rPr lang="ru-RU" sz="2800" dirty="0" err="1">
                <a:solidFill>
                  <a:srgbClr val="002060"/>
                </a:solidFill>
              </a:rPr>
              <a:t>відповідальних</a:t>
            </a:r>
            <a:r>
              <a:rPr lang="ru-RU" sz="2800" dirty="0">
                <a:solidFill>
                  <a:srgbClr val="002060"/>
                </a:solidFill>
              </a:rPr>
              <a:t> за </a:t>
            </a:r>
            <a:r>
              <a:rPr lang="ru-RU" sz="2800" dirty="0" err="1">
                <a:solidFill>
                  <a:srgbClr val="002060"/>
                </a:solidFill>
              </a:rPr>
              <a:t>обмін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інформацією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очікувані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результати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ЗАЛУЧИТИ в </a:t>
            </a:r>
            <a:r>
              <a:rPr lang="ru-RU" sz="2800" dirty="0" err="1">
                <a:solidFill>
                  <a:srgbClr val="002060"/>
                </a:solidFill>
              </a:rPr>
              <a:t>процес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пошуку</a:t>
            </a:r>
            <a:r>
              <a:rPr lang="ru-RU" sz="2800" dirty="0">
                <a:solidFill>
                  <a:srgbClr val="002060"/>
                </a:solidFill>
              </a:rPr>
              <a:t> максимально вс</a:t>
            </a:r>
            <a:r>
              <a:rPr lang="uk-UA" sz="2800" dirty="0" err="1">
                <a:solidFill>
                  <a:srgbClr val="002060"/>
                </a:solidFill>
              </a:rPr>
              <a:t>іх</a:t>
            </a:r>
            <a:r>
              <a:rPr lang="uk-UA" sz="2800" dirty="0">
                <a:solidFill>
                  <a:srgbClr val="002060"/>
                </a:solidFill>
              </a:rPr>
              <a:t>, хто може рекомендувати кандидатів у патронат та сімейні форми виховання</a:t>
            </a:r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ПОШИРИТИ  </a:t>
            </a:r>
            <a:r>
              <a:rPr lang="ru-RU" sz="2800" dirty="0" err="1">
                <a:solidFill>
                  <a:srgbClr val="002060"/>
                </a:solidFill>
              </a:rPr>
              <a:t>інформацію</a:t>
            </a:r>
            <a:r>
              <a:rPr lang="ru-RU" sz="2800" dirty="0">
                <a:solidFill>
                  <a:srgbClr val="002060"/>
                </a:solidFill>
              </a:rPr>
              <a:t> про </a:t>
            </a:r>
            <a:r>
              <a:rPr lang="ru-RU" sz="2800" dirty="0" err="1">
                <a:solidFill>
                  <a:srgbClr val="002060"/>
                </a:solidFill>
              </a:rPr>
              <a:t>оновлення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пошуку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кандидатів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розмістити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соціальну</a:t>
            </a:r>
            <a:r>
              <a:rPr lang="ru-RU" sz="2800" i="1" dirty="0">
                <a:solidFill>
                  <a:srgbClr val="002060"/>
                </a:solidFill>
              </a:rPr>
              <a:t> рекламу, провести </a:t>
            </a:r>
            <a:r>
              <a:rPr lang="ru-RU" sz="2800" i="1" dirty="0" err="1">
                <a:solidFill>
                  <a:srgbClr val="002060"/>
                </a:solidFill>
              </a:rPr>
              <a:t>групові</a:t>
            </a:r>
            <a:r>
              <a:rPr lang="ru-RU" sz="2800" i="1" dirty="0">
                <a:solidFill>
                  <a:srgbClr val="002060"/>
                </a:solidFill>
              </a:rPr>
              <a:t> та </a:t>
            </a:r>
            <a:r>
              <a:rPr lang="ru-RU" sz="2800" i="1" dirty="0" err="1">
                <a:solidFill>
                  <a:srgbClr val="002060"/>
                </a:solidFill>
              </a:rPr>
              <a:t>індивідуальні</a:t>
            </a:r>
            <a:r>
              <a:rPr lang="ru-RU" sz="2800" i="1" dirty="0">
                <a:solidFill>
                  <a:srgbClr val="002060"/>
                </a:solidFill>
              </a:rPr>
              <a:t> заходи, </a:t>
            </a:r>
            <a:r>
              <a:rPr lang="ru-RU" sz="2800" i="1" dirty="0" err="1">
                <a:solidFill>
                  <a:srgbClr val="002060"/>
                </a:solidFill>
              </a:rPr>
              <a:t>проаналізувати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проміжні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результати</a:t>
            </a:r>
            <a:r>
              <a:rPr lang="ru-RU" sz="2800" i="1" dirty="0">
                <a:solidFill>
                  <a:srgbClr val="002060"/>
                </a:solidFill>
              </a:rPr>
              <a:t>… </a:t>
            </a:r>
          </a:p>
          <a:p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64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33CAD2CC-D161-1469-3B83-C99195716C56}"/>
              </a:ext>
            </a:extLst>
          </p:cNvPr>
          <p:cNvSpPr txBox="1"/>
          <p:nvPr/>
        </p:nvSpPr>
        <p:spPr>
          <a:xfrm>
            <a:off x="775011" y="672672"/>
            <a:ext cx="104765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accent1"/>
                </a:solidFill>
              </a:rPr>
              <a:t>Алгоритм роботи з особами/сім’ями з чат-боту «Дитина не сама»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B0F553-49DF-7F56-49D1-0BA707E5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2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3F227-53C1-5A53-5E27-3693A1D68E8A}"/>
              </a:ext>
            </a:extLst>
          </p:cNvPr>
          <p:cNvSpPr txBox="1"/>
          <p:nvPr/>
        </p:nvSpPr>
        <p:spPr>
          <a:xfrm>
            <a:off x="1088181" y="434824"/>
            <a:ext cx="11861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ПОРАДИ З ПРАКТИКИ: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не чекаємо, а шукаємо і пропонуємо</a:t>
            </a:r>
            <a:endParaRPr lang="uk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19355-ECF9-3F16-08DE-F8895797C4DB}"/>
              </a:ext>
            </a:extLst>
          </p:cNvPr>
          <p:cNvSpPr txBox="1"/>
          <p:nvPr/>
        </p:nvSpPr>
        <p:spPr>
          <a:xfrm>
            <a:off x="211715" y="526960"/>
            <a:ext cx="1251421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ОБДУМАТИ </a:t>
            </a:r>
            <a:r>
              <a:rPr lang="ru-RU" sz="2800" dirty="0" err="1">
                <a:solidFill>
                  <a:srgbClr val="002060"/>
                </a:solidFill>
              </a:rPr>
              <a:t>спільно</a:t>
            </a:r>
            <a:r>
              <a:rPr lang="ru-RU" sz="2800" dirty="0">
                <a:solidFill>
                  <a:srgbClr val="002060"/>
                </a:solidFill>
              </a:rPr>
              <a:t> з старостами кому в </a:t>
            </a:r>
            <a:r>
              <a:rPr lang="ru-RU" sz="2800" dirty="0" err="1">
                <a:solidFill>
                  <a:srgbClr val="002060"/>
                </a:solidFill>
              </a:rPr>
              <a:t>громаді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можна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довірити</a:t>
            </a:r>
            <a:r>
              <a:rPr lang="ru-RU" sz="2800" dirty="0">
                <a:solidFill>
                  <a:srgbClr val="002060"/>
                </a:solidFill>
              </a:rPr>
              <a:t> «</a:t>
            </a:r>
            <a:r>
              <a:rPr lang="ru-RU" sz="2800" dirty="0" err="1">
                <a:solidFill>
                  <a:srgbClr val="002060"/>
                </a:solidFill>
              </a:rPr>
              <a:t>чужу</a:t>
            </a:r>
            <a:r>
              <a:rPr lang="ru-RU" sz="2800" dirty="0">
                <a:solidFill>
                  <a:srgbClr val="002060"/>
                </a:solidFill>
              </a:rPr>
              <a:t>» </a:t>
            </a:r>
            <a:r>
              <a:rPr lang="ru-RU" sz="2800" dirty="0" err="1">
                <a:solidFill>
                  <a:srgbClr val="002060"/>
                </a:solidFill>
              </a:rPr>
              <a:t>дитину</a:t>
            </a:r>
            <a:r>
              <a:rPr lang="ru-RU" sz="2800" dirty="0">
                <a:solidFill>
                  <a:srgbClr val="002060"/>
                </a:solidFill>
              </a:rPr>
              <a:t> - </a:t>
            </a:r>
            <a:r>
              <a:rPr lang="ru-RU" sz="2800" i="1" dirty="0">
                <a:solidFill>
                  <a:srgbClr val="002060"/>
                </a:solidFill>
              </a:rPr>
              <a:t>просто </a:t>
            </a:r>
            <a:r>
              <a:rPr lang="ru-RU" sz="2800" i="1" dirty="0" err="1">
                <a:solidFill>
                  <a:srgbClr val="002060"/>
                </a:solidFill>
              </a:rPr>
              <a:t>хороші</a:t>
            </a:r>
            <a:r>
              <a:rPr lang="ru-RU" sz="2800" i="1" dirty="0">
                <a:solidFill>
                  <a:srgbClr val="002060"/>
                </a:solidFill>
              </a:rPr>
              <a:t> батьки, </a:t>
            </a:r>
            <a:r>
              <a:rPr lang="ru-RU" sz="2800" i="1" dirty="0" err="1">
                <a:solidFill>
                  <a:srgbClr val="002060"/>
                </a:solidFill>
              </a:rPr>
              <a:t>діти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яких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вже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дорослі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або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підлітки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спеціалісти</a:t>
            </a:r>
            <a:r>
              <a:rPr lang="ru-RU" sz="2800" i="1" dirty="0">
                <a:solidFill>
                  <a:srgbClr val="002060"/>
                </a:solidFill>
              </a:rPr>
              <a:t>, сім’ї з активною </a:t>
            </a:r>
            <a:r>
              <a:rPr lang="ru-RU" sz="2800" i="1" dirty="0" err="1">
                <a:solidFill>
                  <a:srgbClr val="002060"/>
                </a:solidFill>
              </a:rPr>
              <a:t>життєвою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позицією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соціально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активні</a:t>
            </a:r>
            <a:r>
              <a:rPr lang="ru-RU" sz="2800" i="1" dirty="0">
                <a:solidFill>
                  <a:srgbClr val="002060"/>
                </a:solidFill>
              </a:rPr>
              <a:t> члени </a:t>
            </a:r>
            <a:r>
              <a:rPr lang="ru-RU" sz="2800" i="1" dirty="0" err="1">
                <a:solidFill>
                  <a:srgbClr val="002060"/>
                </a:solidFill>
              </a:rPr>
              <a:t>громади</a:t>
            </a:r>
            <a:r>
              <a:rPr lang="ru-RU" sz="2800" i="1" dirty="0">
                <a:solidFill>
                  <a:srgbClr val="002060"/>
                </a:solidFill>
              </a:rPr>
              <a:t>… </a:t>
            </a:r>
          </a:p>
          <a:p>
            <a:endParaRPr lang="ru-RU" sz="2800" i="1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ЗВЕРНУТИ  </a:t>
            </a:r>
            <a:r>
              <a:rPr lang="ru-RU" sz="2800" dirty="0" err="1">
                <a:solidFill>
                  <a:srgbClr val="002060"/>
                </a:solidFill>
              </a:rPr>
              <a:t>увагу</a:t>
            </a:r>
            <a:r>
              <a:rPr lang="ru-RU" sz="2800" dirty="0">
                <a:solidFill>
                  <a:srgbClr val="002060"/>
                </a:solidFill>
              </a:rPr>
              <a:t> на сім’ї з числа ВПО та </a:t>
            </a:r>
            <a:r>
              <a:rPr lang="ru-RU" sz="2800" dirty="0" err="1">
                <a:solidFill>
                  <a:srgbClr val="002060"/>
                </a:solidFill>
              </a:rPr>
              <a:t>спеціалістів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які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вже</a:t>
            </a:r>
            <a:r>
              <a:rPr lang="ru-RU" sz="2800" dirty="0">
                <a:solidFill>
                  <a:srgbClr val="002060"/>
                </a:solidFill>
              </a:rPr>
              <a:t> не </a:t>
            </a:r>
            <a:r>
              <a:rPr lang="ru-RU" sz="2800" dirty="0" err="1">
                <a:solidFill>
                  <a:srgbClr val="002060"/>
                </a:solidFill>
              </a:rPr>
              <a:t>працюють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освітніх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медичних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інших</a:t>
            </a:r>
            <a:r>
              <a:rPr lang="ru-RU" sz="2800" dirty="0">
                <a:solidFill>
                  <a:srgbClr val="002060"/>
                </a:solidFill>
              </a:rPr>
              <a:t> соціальних закладах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ЗАПРОПОНУВАТИ </a:t>
            </a:r>
            <a:r>
              <a:rPr lang="ru-RU" sz="2800" dirty="0" err="1">
                <a:solidFill>
                  <a:srgbClr val="002060"/>
                </a:solidFill>
              </a:rPr>
              <a:t>ідею</a:t>
            </a:r>
            <a:r>
              <a:rPr lang="ru-RU" sz="2800" dirty="0">
                <a:solidFill>
                  <a:srgbClr val="002060"/>
                </a:solidFill>
              </a:rPr>
              <a:t> патронату </a:t>
            </a:r>
            <a:r>
              <a:rPr lang="ru-RU" sz="2800" dirty="0" err="1">
                <a:solidFill>
                  <a:srgbClr val="002060"/>
                </a:solidFill>
              </a:rPr>
              <a:t>сім’ям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які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можуть</a:t>
            </a:r>
            <a:r>
              <a:rPr lang="ru-RU" sz="2800" dirty="0">
                <a:solidFill>
                  <a:srgbClr val="002060"/>
                </a:solidFill>
              </a:rPr>
              <a:t> «не </a:t>
            </a:r>
            <a:r>
              <a:rPr lang="ru-RU" sz="2800" dirty="0" err="1">
                <a:solidFill>
                  <a:srgbClr val="002060"/>
                </a:solidFill>
              </a:rPr>
              <a:t>знають</a:t>
            </a:r>
            <a:r>
              <a:rPr lang="ru-RU" sz="2800" dirty="0">
                <a:solidFill>
                  <a:srgbClr val="002060"/>
                </a:solidFill>
              </a:rPr>
              <a:t> про потребу </a:t>
            </a:r>
            <a:r>
              <a:rPr lang="ru-RU" sz="2800" dirty="0" err="1">
                <a:solidFill>
                  <a:srgbClr val="002060"/>
                </a:solidFill>
              </a:rPr>
              <a:t>громади</a:t>
            </a:r>
            <a:r>
              <a:rPr lang="ru-RU" sz="2800" dirty="0">
                <a:solidFill>
                  <a:srgbClr val="002060"/>
                </a:solidFill>
              </a:rPr>
              <a:t>», «не </a:t>
            </a:r>
            <a:r>
              <a:rPr lang="ru-RU" sz="2800" dirty="0" err="1">
                <a:solidFill>
                  <a:srgbClr val="002060"/>
                </a:solidFill>
              </a:rPr>
              <a:t>чули</a:t>
            </a:r>
            <a:r>
              <a:rPr lang="ru-RU" sz="2800" dirty="0">
                <a:solidFill>
                  <a:srgbClr val="002060"/>
                </a:solidFill>
              </a:rPr>
              <a:t> про патронат», «</a:t>
            </a:r>
            <a:r>
              <a:rPr lang="ru-RU" sz="2800" dirty="0" err="1">
                <a:solidFill>
                  <a:srgbClr val="002060"/>
                </a:solidFill>
              </a:rPr>
              <a:t>боятися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проявляти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ініціативу</a:t>
            </a:r>
            <a:r>
              <a:rPr lang="ru-RU" sz="2800" dirty="0">
                <a:solidFill>
                  <a:srgbClr val="002060"/>
                </a:solidFill>
              </a:rPr>
              <a:t>»…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 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АНАЛІЗУВАТИ і </a:t>
            </a:r>
            <a:r>
              <a:rPr lang="ru-RU" sz="2800" dirty="0" err="1">
                <a:solidFill>
                  <a:srgbClr val="002060"/>
                </a:solidFill>
              </a:rPr>
              <a:t>ділитися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іншими</a:t>
            </a:r>
            <a:r>
              <a:rPr lang="ru-RU" sz="2800" dirty="0">
                <a:solidFill>
                  <a:srgbClr val="002060"/>
                </a:solidFill>
              </a:rPr>
              <a:t> результатами </a:t>
            </a:r>
            <a:r>
              <a:rPr lang="ru-RU" sz="2800" dirty="0" err="1">
                <a:solidFill>
                  <a:srgbClr val="002060"/>
                </a:solidFill>
              </a:rPr>
              <a:t>пошуку</a:t>
            </a:r>
            <a:r>
              <a:rPr lang="ru-RU" sz="2800" dirty="0">
                <a:solidFill>
                  <a:srgbClr val="002060"/>
                </a:solidFill>
              </a:rPr>
              <a:t>, за потреби – </a:t>
            </a:r>
            <a:r>
              <a:rPr lang="ru-RU" sz="2800" dirty="0" err="1">
                <a:solidFill>
                  <a:srgbClr val="002060"/>
                </a:solidFill>
              </a:rPr>
              <a:t>міняти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стратегію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повертатися</a:t>
            </a:r>
            <a:r>
              <a:rPr lang="ru-RU" sz="2800" dirty="0">
                <a:solidFill>
                  <a:srgbClr val="002060"/>
                </a:solidFill>
              </a:rPr>
              <a:t> на старт… </a:t>
            </a:r>
          </a:p>
        </p:txBody>
      </p:sp>
    </p:spTree>
    <p:extLst>
      <p:ext uri="{BB962C8B-B14F-4D97-AF65-F5344CB8AC3E}">
        <p14:creationId xmlns:p14="http://schemas.microsoft.com/office/powerpoint/2010/main" val="300388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712-9135-6940-8361-B21CF055C201}"/>
              </a:ext>
            </a:extLst>
          </p:cNvPr>
          <p:cNvSpPr txBox="1"/>
          <p:nvPr/>
        </p:nvSpPr>
        <p:spPr>
          <a:xfrm>
            <a:off x="2323813" y="155643"/>
            <a:ext cx="997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ПОРАДИ З ПРАКТИКИ: </a:t>
            </a:r>
            <a:r>
              <a:rPr lang="uk-UA" sz="3200" b="1" dirty="0">
                <a:solidFill>
                  <a:srgbClr val="002060"/>
                </a:solidFill>
                <a:ea typeface="Roboto Light" panose="020B0604020202020204" charset="0"/>
                <a:cs typeface="Arial" panose="020B0604020202020204" pitchFamily="34" charset="0"/>
              </a:rPr>
              <a:t>якщо шукати то всім разом</a:t>
            </a:r>
            <a:endParaRPr lang="uk-U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D43C0-0120-77A3-C43C-91597A3A4636}"/>
              </a:ext>
            </a:extLst>
          </p:cNvPr>
          <p:cNvSpPr txBox="1"/>
          <p:nvPr/>
        </p:nvSpPr>
        <p:spPr>
          <a:xfrm>
            <a:off x="653142" y="939920"/>
            <a:ext cx="115388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ПОІНФОРМУВАТИ </a:t>
            </a:r>
            <a:r>
              <a:rPr lang="ru-RU" sz="2400" b="1" dirty="0" err="1">
                <a:solidFill>
                  <a:srgbClr val="002060"/>
                </a:solidFill>
              </a:rPr>
              <a:t>мешканців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громади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пошук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патронатних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сімей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i="1" dirty="0">
                <a:solidFill>
                  <a:srgbClr val="002060"/>
                </a:solidFill>
              </a:rPr>
              <a:t>сайт </a:t>
            </a:r>
            <a:r>
              <a:rPr lang="ru-RU" sz="2400" i="1" dirty="0" err="1">
                <a:solidFill>
                  <a:srgbClr val="002060"/>
                </a:solidFill>
              </a:rPr>
              <a:t>громади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фейс</a:t>
            </a:r>
            <a:r>
              <a:rPr lang="ru-RU" sz="2400" i="1" dirty="0">
                <a:solidFill>
                  <a:srgbClr val="002060"/>
                </a:solidFill>
              </a:rPr>
              <a:t>-бук, </a:t>
            </a:r>
            <a:r>
              <a:rPr lang="ru-RU" sz="2400" i="1" dirty="0" err="1">
                <a:solidFill>
                  <a:srgbClr val="002060"/>
                </a:solidFill>
              </a:rPr>
              <a:t>вайбер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групи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батьківські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вайбер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групи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вайбер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групи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релігійних</a:t>
            </a:r>
            <a:r>
              <a:rPr lang="ru-RU" sz="2400" i="1" dirty="0">
                <a:solidFill>
                  <a:srgbClr val="002060"/>
                </a:solidFill>
              </a:rPr>
              <a:t> громад…</a:t>
            </a:r>
          </a:p>
          <a:p>
            <a:endParaRPr lang="ru-RU" sz="2400" i="1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РОЗПОЛДІЛИТИ </a:t>
            </a:r>
            <a:r>
              <a:rPr lang="ru-RU" sz="2400" b="1" dirty="0" err="1">
                <a:solidFill>
                  <a:srgbClr val="002060"/>
                </a:solidFill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іншими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спеціалістами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ru-RU" sz="2400" i="1" dirty="0" err="1">
                <a:solidFill>
                  <a:srgbClr val="002060"/>
                </a:solidFill>
              </a:rPr>
              <a:t>керівники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закладів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освіти</a:t>
            </a:r>
            <a:r>
              <a:rPr lang="ru-RU" sz="2400" i="1" dirty="0">
                <a:solidFill>
                  <a:srgbClr val="002060"/>
                </a:solidFill>
              </a:rPr>
              <a:t>, заступники з </a:t>
            </a:r>
            <a:r>
              <a:rPr lang="ru-RU" sz="2400" i="1" dirty="0" err="1">
                <a:solidFill>
                  <a:srgbClr val="002060"/>
                </a:solidFill>
              </a:rPr>
              <a:t>виховної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роботи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вчителі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вихователі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дитячого</a:t>
            </a:r>
            <a:r>
              <a:rPr lang="ru-RU" sz="2400" i="1" dirty="0">
                <a:solidFill>
                  <a:srgbClr val="002060"/>
                </a:solidFill>
              </a:rPr>
              <a:t> садка, </a:t>
            </a:r>
            <a:r>
              <a:rPr lang="ru-RU" sz="2400" i="1" dirty="0" err="1">
                <a:solidFill>
                  <a:srgbClr val="002060"/>
                </a:solidFill>
              </a:rPr>
              <a:t>медичні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працівники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колишні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фахівці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соціальної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сфери</a:t>
            </a:r>
            <a:r>
              <a:rPr lang="ru-RU" sz="2400" i="1" dirty="0">
                <a:solidFill>
                  <a:srgbClr val="002060"/>
                </a:solidFill>
              </a:rPr>
              <a:t>…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ru-RU" sz="2400" i="1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ЗВЕРНУТИСЯ до </a:t>
            </a:r>
            <a:r>
              <a:rPr lang="ru-RU" sz="2400" b="1" dirty="0" err="1">
                <a:solidFill>
                  <a:srgbClr val="002060"/>
                </a:solidFill>
              </a:rPr>
              <a:t>керівників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релігійних</a:t>
            </a:r>
            <a:r>
              <a:rPr lang="ru-RU" sz="2400" b="1" dirty="0">
                <a:solidFill>
                  <a:srgbClr val="002060"/>
                </a:solidFill>
              </a:rPr>
              <a:t> громад за </a:t>
            </a:r>
            <a:r>
              <a:rPr lang="ru-RU" sz="2400" b="1" dirty="0" err="1">
                <a:solidFill>
                  <a:srgbClr val="002060"/>
                </a:solidFill>
              </a:rPr>
              <a:t>порадою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щодо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пошуку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кандидатів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серед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вірян</a:t>
            </a:r>
            <a:endParaRPr lang="ru-RU" sz="2400" i="1" dirty="0">
              <a:solidFill>
                <a:srgbClr val="002060"/>
              </a:solidFill>
            </a:endParaRPr>
          </a:p>
          <a:p>
            <a:endParaRPr lang="ru-RU" sz="2400" i="1" dirty="0">
              <a:solidFill>
                <a:srgbClr val="00206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СФОРМУВАТИ список </a:t>
            </a:r>
            <a:r>
              <a:rPr lang="ru-RU" sz="2400" b="1" dirty="0" err="1">
                <a:solidFill>
                  <a:srgbClr val="002060"/>
                </a:solidFill>
              </a:rPr>
              <a:t>потенційних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кандидатів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i="1" dirty="0" err="1">
                <a:solidFill>
                  <a:srgbClr val="002060"/>
                </a:solidFill>
              </a:rPr>
              <a:t>освітяни</a:t>
            </a:r>
            <a:r>
              <a:rPr lang="ru-RU" sz="2400" i="1" dirty="0">
                <a:solidFill>
                  <a:srgbClr val="002060"/>
                </a:solidFill>
              </a:rPr>
              <a:t>, медики, </a:t>
            </a:r>
            <a:r>
              <a:rPr lang="ru-RU" sz="2400" i="1" dirty="0" err="1">
                <a:solidFill>
                  <a:srgbClr val="002060"/>
                </a:solidFill>
              </a:rPr>
              <a:t>поважні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громаді</a:t>
            </a:r>
            <a:r>
              <a:rPr lang="ru-RU" sz="2400" i="1" dirty="0">
                <a:solidFill>
                  <a:srgbClr val="002060"/>
                </a:solidFill>
              </a:rPr>
              <a:t> сім’ї, </a:t>
            </a:r>
            <a:r>
              <a:rPr lang="ru-RU" sz="2400" i="1" dirty="0" err="1">
                <a:solidFill>
                  <a:srgbClr val="002060"/>
                </a:solidFill>
              </a:rPr>
              <a:t>багатодітні</a:t>
            </a:r>
            <a:r>
              <a:rPr lang="ru-RU" sz="2400" i="1" dirty="0">
                <a:solidFill>
                  <a:srgbClr val="002060"/>
                </a:solidFill>
              </a:rPr>
              <a:t> сім’ї, сім’ї, </a:t>
            </a:r>
            <a:r>
              <a:rPr lang="ru-RU" sz="2400" i="1" dirty="0" err="1">
                <a:solidFill>
                  <a:srgbClr val="002060"/>
                </a:solidFill>
              </a:rPr>
              <a:t>що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мають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досвід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виховання</a:t>
            </a:r>
            <a:r>
              <a:rPr lang="ru-RU" sz="2400" i="1" dirty="0">
                <a:solidFill>
                  <a:srgbClr val="002060"/>
                </a:solidFill>
              </a:rPr>
              <a:t> дитини </a:t>
            </a:r>
            <a:r>
              <a:rPr lang="ru-RU" sz="2400" i="1" dirty="0" err="1">
                <a:solidFill>
                  <a:srgbClr val="002060"/>
                </a:solidFill>
              </a:rPr>
              <a:t>під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опікою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колишні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усиновлювачі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колишні</a:t>
            </a:r>
            <a:r>
              <a:rPr lang="ru-RU" sz="2400" i="1" dirty="0">
                <a:solidFill>
                  <a:srgbClr val="002060"/>
                </a:solidFill>
              </a:rPr>
              <a:t> батьки-</a:t>
            </a:r>
            <a:r>
              <a:rPr lang="ru-RU" sz="2400" i="1" dirty="0" err="1">
                <a:solidFill>
                  <a:srgbClr val="002060"/>
                </a:solidFill>
              </a:rPr>
              <a:t>вихователі</a:t>
            </a:r>
            <a:r>
              <a:rPr lang="ru-RU" sz="2400" i="1" dirty="0">
                <a:solidFill>
                  <a:srgbClr val="002060"/>
                </a:solidFill>
              </a:rPr>
              <a:t> ПС та ДБСТ, люди, </a:t>
            </a:r>
            <a:r>
              <a:rPr lang="ru-RU" sz="2400" i="1" dirty="0" err="1">
                <a:solidFill>
                  <a:srgbClr val="002060"/>
                </a:solidFill>
              </a:rPr>
              <a:t>залучені</a:t>
            </a:r>
            <a:r>
              <a:rPr lang="ru-RU" sz="2400" i="1" dirty="0">
                <a:solidFill>
                  <a:srgbClr val="002060"/>
                </a:solidFill>
              </a:rPr>
              <a:t> до </a:t>
            </a:r>
            <a:r>
              <a:rPr lang="ru-RU" sz="2400" i="1" dirty="0" err="1">
                <a:solidFill>
                  <a:srgbClr val="002060"/>
                </a:solidFill>
              </a:rPr>
              <a:t>соціального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служіння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релігійній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громаді</a:t>
            </a:r>
            <a:r>
              <a:rPr lang="ru-RU" sz="2400" i="1" dirty="0">
                <a:solidFill>
                  <a:srgbClr val="002060"/>
                </a:solidFill>
              </a:rPr>
              <a:t>, люди, </a:t>
            </a:r>
            <a:r>
              <a:rPr lang="ru-RU" sz="2400" i="1" dirty="0" err="1">
                <a:solidFill>
                  <a:srgbClr val="002060"/>
                </a:solidFill>
              </a:rPr>
              <a:t>які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шукають</a:t>
            </a:r>
            <a:r>
              <a:rPr lang="ru-RU" sz="2400" i="1" dirty="0">
                <a:solidFill>
                  <a:srgbClr val="002060"/>
                </a:solidFill>
              </a:rPr>
              <a:t> роботу…</a:t>
            </a:r>
          </a:p>
        </p:txBody>
      </p:sp>
    </p:spTree>
    <p:extLst>
      <p:ext uri="{BB962C8B-B14F-4D97-AF65-F5344CB8AC3E}">
        <p14:creationId xmlns:p14="http://schemas.microsoft.com/office/powerpoint/2010/main" val="1056674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07657-2149-3B4C-B4FB-064F56856014}"/>
              </a:ext>
            </a:extLst>
          </p:cNvPr>
          <p:cNvSpPr txBox="1">
            <a:spLocks/>
          </p:cNvSpPr>
          <p:nvPr/>
        </p:nvSpPr>
        <p:spPr>
          <a:xfrm>
            <a:off x="-407027" y="413020"/>
            <a:ext cx="9540240" cy="5854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ts val="300"/>
              </a:spcBef>
              <a:spcAft>
                <a:spcPts val="300"/>
              </a:spcAft>
              <a:buNone/>
              <a:defRPr sz="3800" b="1" i="0" kern="1200" cap="all">
                <a:solidFill>
                  <a:srgbClr val="4A266B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500" dirty="0">
                <a:ea typeface="+mn-ea"/>
              </a:rPr>
              <a:t>Фінансування патронату над дитиною</a:t>
            </a:r>
          </a:p>
        </p:txBody>
      </p:sp>
      <p:graphicFrame>
        <p:nvGraphicFramePr>
          <p:cNvPr id="12" name="Таблиця 14">
            <a:extLst>
              <a:ext uri="{FF2B5EF4-FFF2-40B4-BE49-F238E27FC236}">
                <a16:creationId xmlns:a16="http://schemas.microsoft.com/office/drawing/2014/main" id="{E20C1F70-5E18-4CEE-B188-770E229A36BA}"/>
              </a:ext>
            </a:extLst>
          </p:cNvPr>
          <p:cNvGraphicFramePr>
            <a:graphicFrameLocks noGrp="1"/>
          </p:cNvGraphicFramePr>
          <p:nvPr/>
        </p:nvGraphicFramePr>
        <p:xfrm>
          <a:off x="157247" y="1407635"/>
          <a:ext cx="394380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802">
                  <a:extLst>
                    <a:ext uri="{9D8B030D-6E8A-4147-A177-3AD203B41FA5}">
                      <a16:colId xmlns:a16="http://schemas.microsoft.com/office/drawing/2014/main" val="2404510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ПОРЯДОК</a:t>
                      </a:r>
                      <a:br>
                        <a:rPr lang="uk-UA" sz="1600" b="1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</a:br>
                      <a:r>
                        <a:rPr lang="uk-UA" sz="1600" b="0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створення та діяльності сім’ї патронатного </a:t>
                      </a:r>
                      <a:br>
                        <a:rPr lang="uk-UA" sz="1600" b="0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</a:br>
                      <a:r>
                        <a:rPr lang="uk-UA" sz="1600" b="0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вихователя, влаштування, перебування дитини в сім’ї патронатного вихователя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ВИЗНАЧАЄ: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3348"/>
                  </a:ext>
                </a:extLst>
              </a:tr>
            </a:tbl>
          </a:graphicData>
        </a:graphic>
      </p:graphicFrame>
      <p:sp>
        <p:nvSpPr>
          <p:cNvPr id="17" name="Стрілка: униз 16">
            <a:extLst>
              <a:ext uri="{FF2B5EF4-FFF2-40B4-BE49-F238E27FC236}">
                <a16:creationId xmlns:a16="http://schemas.microsoft.com/office/drawing/2014/main" id="{D37CACB4-97FD-4BDD-A022-D315DB99AFA8}"/>
              </a:ext>
            </a:extLst>
          </p:cNvPr>
          <p:cNvSpPr/>
          <p:nvPr/>
        </p:nvSpPr>
        <p:spPr>
          <a:xfrm rot="16200000">
            <a:off x="4338302" y="1635843"/>
            <a:ext cx="599689" cy="82030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Шестикутник 19">
            <a:extLst>
              <a:ext uri="{FF2B5EF4-FFF2-40B4-BE49-F238E27FC236}">
                <a16:creationId xmlns:a16="http://schemas.microsoft.com/office/drawing/2014/main" id="{AB17D8E1-805E-42B8-B152-912755CBFC31}"/>
              </a:ext>
            </a:extLst>
          </p:cNvPr>
          <p:cNvSpPr/>
          <p:nvPr/>
        </p:nvSpPr>
        <p:spPr>
          <a:xfrm rot="10800000" flipV="1">
            <a:off x="5175244" y="1899566"/>
            <a:ext cx="6732563" cy="88772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оплату патронатному вихователю </a:t>
            </a:r>
            <a:r>
              <a:rPr lang="uk-UA" sz="1600" b="1" dirty="0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«</a:t>
            </a:r>
            <a:r>
              <a:rPr lang="uk-UA" sz="1600" b="1" dirty="0" err="1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перепочинкових</a:t>
            </a:r>
            <a:r>
              <a:rPr lang="uk-UA" sz="1600" b="1" dirty="0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 днів» </a:t>
            </a:r>
            <a:r>
              <a:rPr lang="uk-UA" sz="1600" dirty="0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після виходу дитини з патронату</a:t>
            </a:r>
            <a:r>
              <a:rPr lang="uk-UA" sz="1600" b="1" dirty="0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п.32</a:t>
            </a:r>
            <a:r>
              <a:rPr lang="uk-UA" sz="1600" dirty="0">
                <a:solidFill>
                  <a:schemeClr val="tx1"/>
                </a:solidFill>
                <a:highlight>
                  <a:srgbClr val="FF0000"/>
                </a:highlight>
                <a:ea typeface="Calibri" panose="020F0502020204030204" pitchFamily="34" charset="0"/>
              </a:rPr>
              <a:t>  - відмінено на період війни</a:t>
            </a:r>
            <a:endParaRPr lang="uk-UA" sz="1600" b="1" dirty="0">
              <a:highlight>
                <a:srgbClr val="FF0000"/>
              </a:highlight>
            </a:endParaRPr>
          </a:p>
        </p:txBody>
      </p:sp>
      <p:sp>
        <p:nvSpPr>
          <p:cNvPr id="21" name="Шестикутник 20">
            <a:extLst>
              <a:ext uri="{FF2B5EF4-FFF2-40B4-BE49-F238E27FC236}">
                <a16:creationId xmlns:a16="http://schemas.microsoft.com/office/drawing/2014/main" id="{86867784-F27D-4C36-A751-B2DBA36D8D46}"/>
              </a:ext>
            </a:extLst>
          </p:cNvPr>
          <p:cNvSpPr/>
          <p:nvPr/>
        </p:nvSpPr>
        <p:spPr>
          <a:xfrm rot="10800000" flipV="1">
            <a:off x="5203227" y="1109862"/>
            <a:ext cx="6732562" cy="80354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600" dirty="0">
              <a:solidFill>
                <a:schemeClr val="tx1"/>
              </a:solidFill>
              <a:ea typeface="Calibri" panose="020F0502020204030204" pitchFamily="34" charset="0"/>
              <a:cs typeface="Gill Sans" panose="020B0502020104020203"/>
            </a:endParaRPr>
          </a:p>
          <a:p>
            <a:r>
              <a:rPr lang="uk-UA" sz="1600" dirty="0">
                <a:solidFill>
                  <a:schemeClr val="tx1"/>
                </a:solidFill>
                <a:ea typeface="Calibri" panose="020F0502020204030204" pitchFamily="34" charset="0"/>
                <a:cs typeface="Gill Sans" panose="020B0502020104020203"/>
              </a:rPr>
              <a:t>виплату патронатному вихователю за рахунок місцевого бюджету </a:t>
            </a:r>
            <a:r>
              <a:rPr lang="uk-UA" sz="1600" b="1" dirty="0">
                <a:solidFill>
                  <a:schemeClr val="tx1"/>
                </a:solidFill>
                <a:ea typeface="Calibri" panose="020F0502020204030204" pitchFamily="34" charset="0"/>
                <a:cs typeface="Gill Sans" panose="020B0502020104020203"/>
              </a:rPr>
              <a:t>поворотної фінансової допомоги </a:t>
            </a:r>
            <a:r>
              <a:rPr lang="uk-UA" sz="1600" dirty="0">
                <a:solidFill>
                  <a:schemeClr val="tx1"/>
                </a:solidFill>
                <a:ea typeface="Calibri" panose="020F0502020204030204" pitchFamily="34" charset="0"/>
                <a:cs typeface="Gill Sans" panose="020B0502020104020203"/>
              </a:rPr>
              <a:t>(резервних коштів) </a:t>
            </a:r>
            <a:r>
              <a:rPr lang="uk-UA" sz="1600" b="1" dirty="0">
                <a:solidFill>
                  <a:schemeClr val="tx1"/>
                </a:solidFill>
                <a:ea typeface="Calibri" panose="020F0502020204030204" pitchFamily="34" charset="0"/>
                <a:cs typeface="Gill Sans" panose="020B0502020104020203"/>
              </a:rPr>
              <a:t>п.11 </a:t>
            </a:r>
          </a:p>
          <a:p>
            <a:endParaRPr lang="uk-UA" sz="1600" b="1" dirty="0">
              <a:solidFill>
                <a:schemeClr val="tx1"/>
              </a:solidFill>
              <a:cs typeface="Gill Sans" panose="020B0502020104020203"/>
            </a:endParaRPr>
          </a:p>
          <a:p>
            <a:pPr algn="ctr"/>
            <a:endParaRPr lang="uk-UA" dirty="0"/>
          </a:p>
        </p:txBody>
      </p:sp>
      <p:sp>
        <p:nvSpPr>
          <p:cNvPr id="27" name="Шестикутник 26">
            <a:extLst>
              <a:ext uri="{FF2B5EF4-FFF2-40B4-BE49-F238E27FC236}">
                <a16:creationId xmlns:a16="http://schemas.microsoft.com/office/drawing/2014/main" id="{C8E6D012-F1B9-431D-AE2F-13AC2FA2A1A4}"/>
              </a:ext>
            </a:extLst>
          </p:cNvPr>
          <p:cNvSpPr/>
          <p:nvPr/>
        </p:nvSpPr>
        <p:spPr>
          <a:xfrm rot="10800000" flipV="1">
            <a:off x="5147261" y="2787293"/>
            <a:ext cx="6760545" cy="106855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>
              <a:solidFill>
                <a:schemeClr val="tx1"/>
              </a:solidFill>
            </a:endParaRPr>
          </a:p>
          <a:p>
            <a:pPr algn="ctr"/>
            <a:r>
              <a:rPr lang="uk-UA" sz="1400" b="1" dirty="0">
                <a:solidFill>
                  <a:schemeClr val="tx1"/>
                </a:solidFill>
              </a:rPr>
              <a:t>можливість</a:t>
            </a:r>
            <a:r>
              <a:rPr lang="uk-UA" sz="1400" dirty="0">
                <a:solidFill>
                  <a:schemeClr val="tx1"/>
                </a:solidFill>
              </a:rPr>
              <a:t> </a:t>
            </a:r>
            <a:r>
              <a:rPr lang="uk-UA" sz="1400" b="1" dirty="0">
                <a:solidFill>
                  <a:schemeClr val="tx1"/>
                </a:solidFill>
              </a:rPr>
              <a:t>витрат </a:t>
            </a:r>
            <a:r>
              <a:rPr lang="uk-UA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 місцевого бюджету та інших джерел </a:t>
            </a:r>
            <a:r>
              <a:rPr lang="uk-UA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розвиток патронату, компенсації на </a:t>
            </a:r>
            <a:r>
              <a:rPr lang="uk-UA" sz="1400" b="1" dirty="0">
                <a:solidFill>
                  <a:schemeClr val="tx1"/>
                </a:solidFill>
              </a:rPr>
              <a:t>комунальні виплати</a:t>
            </a:r>
            <a:r>
              <a:rPr lang="uk-UA" sz="1400" dirty="0">
                <a:solidFill>
                  <a:schemeClr val="tx1"/>
                </a:solidFill>
              </a:rPr>
              <a:t>, або виділення службового житла чи такого, що перебуває у комунальній власності громади </a:t>
            </a:r>
            <a:r>
              <a:rPr lang="uk-UA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патронатних вихователів тощо.</a:t>
            </a:r>
            <a:r>
              <a:rPr lang="uk-UA" dirty="0">
                <a:solidFill>
                  <a:schemeClr val="tx1"/>
                </a:solidFill>
              </a:rPr>
              <a:t>п.33 </a:t>
            </a: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30" name="Таблиця 14">
            <a:extLst>
              <a:ext uri="{FF2B5EF4-FFF2-40B4-BE49-F238E27FC236}">
                <a16:creationId xmlns:a16="http://schemas.microsoft.com/office/drawing/2014/main" id="{1AD70DD3-1A04-42E2-B2B6-4E18FF79E7D0}"/>
              </a:ext>
            </a:extLst>
          </p:cNvPr>
          <p:cNvGraphicFramePr>
            <a:graphicFrameLocks noGrp="1"/>
          </p:cNvGraphicFramePr>
          <p:nvPr/>
        </p:nvGraphicFramePr>
        <p:xfrm>
          <a:off x="82977" y="4209275"/>
          <a:ext cx="4092341" cy="158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341">
                  <a:extLst>
                    <a:ext uri="{9D8B030D-6E8A-4147-A177-3AD203B41FA5}">
                      <a16:colId xmlns:a16="http://schemas.microsoft.com/office/drawing/2014/main" val="2404510163"/>
                    </a:ext>
                  </a:extLst>
                </a:gridCol>
              </a:tblGrid>
              <a:tr h="15849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ПОРЯДОК</a:t>
                      </a:r>
                      <a:br>
                        <a:rPr lang="uk-UA" sz="1600" b="0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</a:br>
                      <a:r>
                        <a:rPr lang="uk-UA" sz="1600" b="0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виплати соціальної допомоги на утримання дитини в сім’ї патронатного вихователя та оплати послуги патронату над дитиною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cs typeface="Gill Sans" panose="020B0502020104020203"/>
                        </a:rPr>
                        <a:t>НАДАЄ АЛГОРИТМ:</a:t>
                      </a:r>
                      <a:endParaRPr lang="uk-UA" sz="1600" b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3348"/>
                  </a:ext>
                </a:extLst>
              </a:tr>
            </a:tbl>
          </a:graphicData>
        </a:graphic>
      </p:graphicFrame>
      <p:sp>
        <p:nvSpPr>
          <p:cNvPr id="32" name="Стрілка: униз 31">
            <a:extLst>
              <a:ext uri="{FF2B5EF4-FFF2-40B4-BE49-F238E27FC236}">
                <a16:creationId xmlns:a16="http://schemas.microsoft.com/office/drawing/2014/main" id="{8A793086-95AF-4ED0-9EF4-0FB7C661D6E2}"/>
              </a:ext>
            </a:extLst>
          </p:cNvPr>
          <p:cNvSpPr/>
          <p:nvPr/>
        </p:nvSpPr>
        <p:spPr>
          <a:xfrm rot="16200000">
            <a:off x="4338303" y="4591604"/>
            <a:ext cx="599689" cy="82030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Шестикутник 32">
            <a:extLst>
              <a:ext uri="{FF2B5EF4-FFF2-40B4-BE49-F238E27FC236}">
                <a16:creationId xmlns:a16="http://schemas.microsoft.com/office/drawing/2014/main" id="{A27B1E74-51BE-4DBD-A389-E097106B0475}"/>
              </a:ext>
            </a:extLst>
          </p:cNvPr>
          <p:cNvSpPr/>
          <p:nvPr/>
        </p:nvSpPr>
        <p:spPr>
          <a:xfrm rot="10800000" flipV="1">
            <a:off x="5048298" y="4070708"/>
            <a:ext cx="7154116" cy="2353928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 і виплата за рахунок коштів державного бюджету:</a:t>
            </a:r>
          </a:p>
          <a:p>
            <a:pPr algn="just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соціальної допомоги </a:t>
            </a:r>
            <a:r>
              <a:rPr lang="uk-UA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утримання дитини</a:t>
            </a:r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грошового забезпечення </a:t>
            </a:r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надання </a:t>
            </a:r>
            <a:r>
              <a:rPr lang="uk-UA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послуги патронату над </a:t>
            </a:r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дитиною; 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видатків на сплату </a:t>
            </a:r>
            <a:r>
              <a:rPr lang="uk-UA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єдиного внеску на загальнообов’язкове державне соціальне страхування </a:t>
            </a:r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патронатного вихователя</a:t>
            </a:r>
          </a:p>
        </p:txBody>
      </p:sp>
    </p:spTree>
    <p:extLst>
      <p:ext uri="{BB962C8B-B14F-4D97-AF65-F5344CB8AC3E}">
        <p14:creationId xmlns:p14="http://schemas.microsoft.com/office/powerpoint/2010/main" val="149207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B3EDE-5AB9-E3E0-7120-D30FC8F0A712}"/>
              </a:ext>
            </a:extLst>
          </p:cNvPr>
          <p:cNvSpPr txBox="1"/>
          <p:nvPr/>
        </p:nvSpPr>
        <p:spPr>
          <a:xfrm>
            <a:off x="643467" y="1253882"/>
            <a:ext cx="2786728" cy="435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0258" indent="-190258" defTabSz="859536">
              <a:lnSpc>
                <a:spcPct val="90000"/>
              </a:lnSpc>
              <a:spcBef>
                <a:spcPct val="0"/>
              </a:spcBef>
              <a:spcAft>
                <a:spcPts val="564"/>
              </a:spcAft>
              <a:tabLst>
                <a:tab pos="190258" algn="l"/>
              </a:tabLst>
            </a:pPr>
            <a:r>
              <a:rPr lang="en-US" sz="3384" b="1" kern="1200" spc="-56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Яким дітям може знадобиться патронат?</a:t>
            </a:r>
            <a:endParaRPr lang="en-US" sz="3600" b="1" spc="-6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15572-6F79-3D7D-E8A8-20F8EC4D9D9F}"/>
              </a:ext>
            </a:extLst>
          </p:cNvPr>
          <p:cNvSpPr txBox="1"/>
          <p:nvPr/>
        </p:nvSpPr>
        <p:spPr>
          <a:xfrm>
            <a:off x="7030652" y="287481"/>
            <a:ext cx="7487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Що потрібно цій дитині? </a:t>
            </a:r>
          </a:p>
        </p:txBody>
      </p:sp>
      <p:pic>
        <p:nvPicPr>
          <p:cNvPr id="4" name="Рисунок 12">
            <a:extLst>
              <a:ext uri="{FF2B5EF4-FFF2-40B4-BE49-F238E27FC236}">
                <a16:creationId xmlns:a16="http://schemas.microsoft.com/office/drawing/2014/main" id="{F35A479A-DD4A-C69B-3569-0E6DF489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75" y="864049"/>
            <a:ext cx="5876461" cy="555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77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6605C-C845-7869-467E-FE463767AB63}"/>
              </a:ext>
            </a:extLst>
          </p:cNvPr>
          <p:cNvSpPr txBox="1"/>
          <p:nvPr/>
        </p:nvSpPr>
        <p:spPr>
          <a:xfrm>
            <a:off x="1492437" y="375931"/>
            <a:ext cx="10877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Фінансування патронату з державного бюджету (І)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0F338-EBAE-9BD8-57D4-F4AB05005EC8}"/>
              </a:ext>
            </a:extLst>
          </p:cNvPr>
          <p:cNvSpPr txBox="1"/>
          <p:nvPr/>
        </p:nvSpPr>
        <p:spPr>
          <a:xfrm>
            <a:off x="3025941" y="1251476"/>
            <a:ext cx="8914515" cy="37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УТРИМАННЯ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забезпечення потреб кожної влаштованої під патронат  дитини ПАТРОНАТНИЙ ВИХОВАТЕЛЬ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щомісяця отримує соціальну допомогу в розмірі</a:t>
            </a:r>
          </a:p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2,5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прожиткових мінімумів відповідно до віку дитини </a:t>
            </a:r>
          </a:p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endParaRPr lang="uk-U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станом на 01.01.2023р.: 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Roboto" panose="02000000000000000000" pitchFamily="2" charset="0"/>
              </a:rPr>
              <a:t>на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дитину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до 6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років</a:t>
            </a:r>
            <a:r>
              <a:rPr lang="ru-RU" sz="2400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2272 грн. х 2,5 = 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5 680 грн.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Roboto" panose="02000000000000000000" pitchFamily="2" charset="0"/>
              </a:rPr>
              <a:t>на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дитину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6 до 18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років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: 2833 грн. Х 2,5 = 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7082,50 грн.</a:t>
            </a:r>
          </a:p>
          <a:p>
            <a:pPr lvl="1"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ПРО Особисті фінанси компетентно - Home | Facebook">
            <a:extLst>
              <a:ext uri="{FF2B5EF4-FFF2-40B4-BE49-F238E27FC236}">
                <a16:creationId xmlns:a16="http://schemas.microsoft.com/office/drawing/2014/main" id="{181F4176-37BA-AA70-3013-8203E56F99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9" y="1893027"/>
            <a:ext cx="2710542" cy="278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396B3B-215A-24BC-657F-C839142BF632}"/>
              </a:ext>
            </a:extLst>
          </p:cNvPr>
          <p:cNvSpPr txBox="1"/>
          <p:nvPr/>
        </p:nvSpPr>
        <p:spPr>
          <a:xfrm>
            <a:off x="757980" y="4843157"/>
            <a:ext cx="1101046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2F393E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На влаштовану під патронат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дитину з інвалідністю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виплата складає 3,5 прожиткових мінімуми відповідно до віку дитини: </a:t>
            </a:r>
          </a:p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(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7955, 50 грн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або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9915,50 грн.) </a:t>
            </a:r>
          </a:p>
        </p:txBody>
      </p:sp>
    </p:spTree>
    <p:extLst>
      <p:ext uri="{BB962C8B-B14F-4D97-AF65-F5344CB8AC3E}">
        <p14:creationId xmlns:p14="http://schemas.microsoft.com/office/powerpoint/2010/main" val="2926476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ілова жінка говорити — стоковий вектор">
            <a:extLst>
              <a:ext uri="{FF2B5EF4-FFF2-40B4-BE49-F238E27FC236}">
                <a16:creationId xmlns:a16="http://schemas.microsoft.com/office/drawing/2014/main" id="{ECE16769-1419-4EB9-9D7B-B4BCC7F6A1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7" y="124525"/>
            <a:ext cx="3291149" cy="33514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BAD22A-3087-4F83-BE94-DA7CF972B59E}"/>
              </a:ext>
            </a:extLst>
          </p:cNvPr>
          <p:cNvSpPr txBox="1"/>
          <p:nvPr/>
        </p:nvSpPr>
        <p:spPr>
          <a:xfrm>
            <a:off x="1475430" y="551070"/>
            <a:ext cx="118754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rgbClr val="002060"/>
                </a:solidFill>
                <a:cs typeface="Gill Sans" panose="020B0502020104020203"/>
              </a:rPr>
              <a:t>СОЦІАЛЬНА ДОПОМОГА ВИКОРИСТОВУЄТЬСЯ НА:  </a:t>
            </a:r>
          </a:p>
        </p:txBody>
      </p:sp>
      <p:graphicFrame>
        <p:nvGraphicFramePr>
          <p:cNvPr id="14" name="Таблиця 15">
            <a:extLst>
              <a:ext uri="{FF2B5EF4-FFF2-40B4-BE49-F238E27FC236}">
                <a16:creationId xmlns:a16="http://schemas.microsoft.com/office/drawing/2014/main" id="{768128B8-3755-4975-8DCC-E179750AA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18272"/>
              </p:ext>
            </p:extLst>
          </p:nvPr>
        </p:nvGraphicFramePr>
        <p:xfrm>
          <a:off x="3718201" y="1191320"/>
          <a:ext cx="7045297" cy="6727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045297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672705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дітей одягом та взуттям, що відповідає віку, сезону та потребам кожної дитини;</a:t>
                      </a:r>
                      <a:endParaRPr lang="uk-U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19" name="Таблиця 15">
            <a:extLst>
              <a:ext uri="{FF2B5EF4-FFF2-40B4-BE49-F238E27FC236}">
                <a16:creationId xmlns:a16="http://schemas.microsoft.com/office/drawing/2014/main" id="{46FF831D-F8B7-41F7-AEF4-0471ECA73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61805"/>
              </p:ext>
            </p:extLst>
          </p:nvPr>
        </p:nvGraphicFramePr>
        <p:xfrm>
          <a:off x="4163970" y="1910327"/>
          <a:ext cx="4066707" cy="914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6707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 дітей  відповідно до віку, особливостей розвитку, стану здоров’я;</a:t>
                      </a:r>
                      <a:endParaRPr lang="uk-U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20" name="Таблиця 15">
            <a:extLst>
              <a:ext uri="{FF2B5EF4-FFF2-40B4-BE49-F238E27FC236}">
                <a16:creationId xmlns:a16="http://schemas.microsoft.com/office/drawing/2014/main" id="{0707D4BE-50A3-4023-8DD2-DAA7F69D6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87673"/>
              </p:ext>
            </p:extLst>
          </p:nvPr>
        </p:nvGraphicFramePr>
        <p:xfrm>
          <a:off x="780158" y="3520758"/>
          <a:ext cx="6102277" cy="9036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02277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903678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профілактичні та оздоровчі заходи, </a:t>
                      </a:r>
                      <a:r>
                        <a:rPr lang="uk-UA" sz="1800" dirty="0">
                          <a:solidFill>
                            <a:srgbClr val="002060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змістовне дозвіллям та відпочинком</a:t>
                      </a:r>
                      <a:endParaRPr lang="uk-U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21" name="Таблиця 15">
            <a:extLst>
              <a:ext uri="{FF2B5EF4-FFF2-40B4-BE49-F238E27FC236}">
                <a16:creationId xmlns:a16="http://schemas.microsoft.com/office/drawing/2014/main" id="{E3C4EDA5-89EE-4428-918A-28B33E7F8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01339"/>
              </p:ext>
            </p:extLst>
          </p:nvPr>
        </p:nvGraphicFramePr>
        <p:xfrm>
          <a:off x="6808517" y="2530724"/>
          <a:ext cx="4699582" cy="914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99582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38766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організацію навчального та виховного простору відповідно до віку та рівня </a:t>
                      </a:r>
                      <a:r>
                        <a:rPr lang="uk-UA" sz="1800" dirty="0">
                          <a:solidFill>
                            <a:srgbClr val="002060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 влаштованої  дитини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26" name="Таблиця 15">
            <a:extLst>
              <a:ext uri="{FF2B5EF4-FFF2-40B4-BE49-F238E27FC236}">
                <a16:creationId xmlns:a16="http://schemas.microsoft.com/office/drawing/2014/main" id="{9F78F36B-1A52-41EC-AC98-7FF2CD9DC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52181"/>
              </p:ext>
            </p:extLst>
          </p:nvPr>
        </p:nvGraphicFramePr>
        <p:xfrm>
          <a:off x="352670" y="4393494"/>
          <a:ext cx="3811300" cy="1188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1300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86177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 необхідних заходів для забезпечення проходження процесу її реабілітації та соціалізації;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27" name="Таблиця 15">
            <a:extLst>
              <a:ext uri="{FF2B5EF4-FFF2-40B4-BE49-F238E27FC236}">
                <a16:creationId xmlns:a16="http://schemas.microsoft.com/office/drawing/2014/main" id="{5DFBC4B6-E403-4183-BE13-F8F7F2546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33361"/>
              </p:ext>
            </p:extLst>
          </p:nvPr>
        </p:nvGraphicFramePr>
        <p:xfrm>
          <a:off x="6956577" y="3508651"/>
          <a:ext cx="4551522" cy="8186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51522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81867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облаштування помешкання відповідно до потреб влаштованих дітей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29" name="Таблиця 15">
            <a:extLst>
              <a:ext uri="{FF2B5EF4-FFF2-40B4-BE49-F238E27FC236}">
                <a16:creationId xmlns:a16="http://schemas.microsoft.com/office/drawing/2014/main" id="{9CCEEDFE-4741-4C32-B652-6E29F2DB8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94198"/>
              </p:ext>
            </p:extLst>
          </p:nvPr>
        </p:nvGraphicFramePr>
        <p:xfrm>
          <a:off x="4163970" y="4367603"/>
          <a:ext cx="7853859" cy="1463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853859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80639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покриття витрат на організацію зустрічей, проїзду, забезпечення телефонного чи онлайн-спілкування </a:t>
                      </a:r>
                      <a:r>
                        <a:rPr lang="uk-UA" sz="1800" b="0" dirty="0">
                          <a:solidFill>
                            <a:srgbClr val="002060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 з батьками</a:t>
                      </a: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родичами, потенційними опікунами (піклувальниками), </a:t>
                      </a:r>
                      <a:r>
                        <a:rPr lang="uk-UA" sz="1800" b="0" dirty="0" err="1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усиновлювачами</a:t>
                      </a: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прийомними батьками та батьками-вихователями дитячого будинку сімейного типу;</a:t>
                      </a:r>
                      <a:endParaRPr lang="uk-UA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30" name="Таблиця 15">
            <a:extLst>
              <a:ext uri="{FF2B5EF4-FFF2-40B4-BE49-F238E27FC236}">
                <a16:creationId xmlns:a16="http://schemas.microsoft.com/office/drawing/2014/main" id="{FA76C6DC-6F0F-45BB-BC91-F261A655F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34229"/>
              </p:ext>
            </p:extLst>
          </p:nvPr>
        </p:nvGraphicFramePr>
        <p:xfrm>
          <a:off x="5201393" y="5745410"/>
          <a:ext cx="6192902" cy="914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92902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475735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санітарно-гігієнічними засобами для догляду за дитиною, влаштованою до сім’ї патронатного вихователя.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  <p:graphicFrame>
        <p:nvGraphicFramePr>
          <p:cNvPr id="31" name="Таблиця 15">
            <a:extLst>
              <a:ext uri="{FF2B5EF4-FFF2-40B4-BE49-F238E27FC236}">
                <a16:creationId xmlns:a16="http://schemas.microsoft.com/office/drawing/2014/main" id="{C29FCA04-A83F-4260-B51C-9993792FE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29574"/>
              </p:ext>
            </p:extLst>
          </p:nvPr>
        </p:nvGraphicFramePr>
        <p:xfrm>
          <a:off x="758043" y="5745410"/>
          <a:ext cx="4251769" cy="914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51769">
                  <a:extLst>
                    <a:ext uri="{9D8B030D-6E8A-4147-A177-3AD203B41FA5}">
                      <a16:colId xmlns:a16="http://schemas.microsoft.com/office/drawing/2014/main" val="2849360195"/>
                    </a:ext>
                  </a:extLst>
                </a:gridCol>
              </a:tblGrid>
              <a:tr h="86177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компенсації витрат патронатній </a:t>
                      </a:r>
                      <a:r>
                        <a:rPr lang="uk-UA" sz="1800" dirty="0" err="1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сімʼї</a:t>
                      </a: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комунальні виплати у період перебування дитини під патронатом;</a:t>
                      </a:r>
                      <a:endParaRPr lang="uk-U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1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769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6605C-C845-7869-467E-FE463767AB63}"/>
              </a:ext>
            </a:extLst>
          </p:cNvPr>
          <p:cNvSpPr txBox="1"/>
          <p:nvPr/>
        </p:nvSpPr>
        <p:spPr>
          <a:xfrm>
            <a:off x="1670670" y="204102"/>
            <a:ext cx="984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Фінансування патронату з державного бюджету через міські чи районні УПСЗН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0F338-EBAE-9BD8-57D4-F4AB05005EC8}"/>
              </a:ext>
            </a:extLst>
          </p:cNvPr>
          <p:cNvSpPr txBox="1"/>
          <p:nvPr/>
        </p:nvSpPr>
        <p:spPr>
          <a:xfrm>
            <a:off x="-115595" y="1516118"/>
            <a:ext cx="926275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/>
              </a:buClr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533387">
              <a:lnSpc>
                <a:spcPct val="90000"/>
              </a:lnSpc>
              <a:spcAft>
                <a:spcPct val="15000"/>
              </a:spcAft>
              <a:buClr>
                <a:schemeClr val="accent6"/>
              </a:buClr>
            </a:pPr>
            <a:r>
              <a:rPr lang="uk-UA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Грошове забезпечення за надану патронатним вихователем послугу:  </a:t>
            </a:r>
          </a:p>
          <a:p>
            <a:pPr lvl="1" defTabSz="533387">
              <a:lnSpc>
                <a:spcPct val="90000"/>
              </a:lnSpc>
              <a:spcAft>
                <a:spcPct val="15000"/>
              </a:spcAft>
              <a:buClr>
                <a:schemeClr val="accent6"/>
              </a:buClr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5-ть прожиткових мінімумів для працездатних осіб</a:t>
            </a:r>
          </a:p>
          <a:p>
            <a:pPr lvl="1" defTabSz="533387">
              <a:lnSpc>
                <a:spcPct val="90000"/>
              </a:lnSpc>
              <a:spcAft>
                <a:spcPct val="15000"/>
              </a:spcAft>
              <a:buClr>
                <a:schemeClr val="accent6"/>
              </a:buClr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533387">
              <a:lnSpc>
                <a:spcPct val="90000"/>
              </a:lnSpc>
              <a:spcAft>
                <a:spcPct val="15000"/>
              </a:spcAft>
              <a:buClr>
                <a:schemeClr val="accent6"/>
              </a:buClr>
            </a:pPr>
            <a:r>
              <a:rPr lang="uk-UA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влаштуванні 2-х і більше дітей, дітей віком до 1 року, неповнолітньої вагітної, дитини з ВІЛ,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грошове забезпечення збільшується на 10%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кожну дитину та категорію, але сума</a:t>
            </a:r>
            <a:r>
              <a:rPr lang="en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перевищує 50%  </a:t>
            </a:r>
          </a:p>
          <a:p>
            <a:pPr marL="285744" lvl="1" indent="-285744" defTabSz="533387">
              <a:lnSpc>
                <a:spcPct val="90000"/>
              </a:lnSpc>
              <a:spcAft>
                <a:spcPct val="15000"/>
              </a:spcAft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533387">
              <a:lnSpc>
                <a:spcPct val="90000"/>
              </a:lnSpc>
              <a:spcAft>
                <a:spcPct val="15000"/>
              </a:spcAft>
              <a:buClr>
                <a:schemeClr val="accent6"/>
              </a:buClr>
            </a:pPr>
            <a:r>
              <a:rPr lang="uk-UA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Сплата єдиного внеску на загальнообов’язкове державне соціальне страхування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патронатного  вихователя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7C068-6995-03CE-C168-C3B826B5176D}"/>
              </a:ext>
            </a:extLst>
          </p:cNvPr>
          <p:cNvSpPr txBox="1"/>
          <p:nvPr/>
        </p:nvSpPr>
        <p:spPr>
          <a:xfrm>
            <a:off x="9365599" y="1927280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F393E"/>
                </a:solidFill>
                <a:latin typeface="Roboto" panose="02000000000000000000" pitchFamily="2" charset="0"/>
              </a:rPr>
              <a:t> </a:t>
            </a:r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5236C5-BFA0-F5A1-AF2F-BE7445526FA6}"/>
              </a:ext>
            </a:extLst>
          </p:cNvPr>
          <p:cNvSpPr/>
          <p:nvPr/>
        </p:nvSpPr>
        <p:spPr>
          <a:xfrm rot="1206530">
            <a:off x="7944725" y="1792643"/>
            <a:ext cx="4215656" cy="18740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Станом на 01.01.2023р</a:t>
            </a:r>
            <a:r>
              <a:rPr lang="ru-RU" dirty="0">
                <a:solidFill>
                  <a:srgbClr val="2F393E"/>
                </a:solidFill>
                <a:latin typeface="Roboto" panose="02000000000000000000" pitchFamily="2" charset="0"/>
              </a:rPr>
              <a:t>. </a:t>
            </a:r>
            <a:r>
              <a:rPr lang="ru-RU" b="0" i="0" dirty="0">
                <a:solidFill>
                  <a:srgbClr val="2F393E"/>
                </a:solidFill>
                <a:effectLst/>
                <a:latin typeface="Roboto" panose="02000000000000000000" pitchFamily="2" charset="0"/>
              </a:rPr>
              <a:t>                           </a:t>
            </a:r>
            <a:r>
              <a:rPr lang="ru-RU" sz="2400" b="0" i="0" dirty="0">
                <a:solidFill>
                  <a:srgbClr val="2F393E"/>
                </a:solidFill>
                <a:effectLst/>
                <a:latin typeface="Roboto" panose="02000000000000000000" pitchFamily="2" charset="0"/>
              </a:rPr>
              <a:t>2684 грн х 5 =                   </a:t>
            </a:r>
            <a:r>
              <a:rPr lang="ru-RU" sz="2400" b="1" i="0" dirty="0">
                <a:solidFill>
                  <a:srgbClr val="2F393E"/>
                </a:solidFill>
                <a:effectLst/>
                <a:latin typeface="Roboto" panose="02000000000000000000" pitchFamily="2" charset="0"/>
              </a:rPr>
              <a:t>13 420 грн </a:t>
            </a:r>
            <a:endParaRPr lang="uk-UA" sz="2400" b="1" dirty="0"/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B9244BB4-EA23-FFF0-8673-16537AAD8078}"/>
              </a:ext>
            </a:extLst>
          </p:cNvPr>
          <p:cNvSpPr/>
          <p:nvPr/>
        </p:nvSpPr>
        <p:spPr>
          <a:xfrm>
            <a:off x="8234396" y="2627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DE49F40-F5B3-5A7B-876A-50787BE76766}"/>
              </a:ext>
            </a:extLst>
          </p:cNvPr>
          <p:cNvSpPr/>
          <p:nvPr/>
        </p:nvSpPr>
        <p:spPr>
          <a:xfrm rot="1206530">
            <a:off x="8375322" y="4538060"/>
            <a:ext cx="3731239" cy="16299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2F393E"/>
                </a:solidFill>
              </a:rPr>
              <a:t>із</a:t>
            </a:r>
            <a:r>
              <a:rPr lang="ru-RU" sz="2400" dirty="0">
                <a:solidFill>
                  <a:srgbClr val="2F393E"/>
                </a:solidFill>
              </a:rPr>
              <a:t> </a:t>
            </a:r>
            <a:r>
              <a:rPr lang="ru-RU" sz="2400" dirty="0" err="1">
                <a:solidFill>
                  <a:srgbClr val="2F393E"/>
                </a:solidFill>
              </a:rPr>
              <a:t>розрахунку</a:t>
            </a:r>
            <a:r>
              <a:rPr lang="ru-RU" sz="2400" dirty="0">
                <a:solidFill>
                  <a:srgbClr val="2F393E"/>
                </a:solidFill>
              </a:rPr>
              <a:t> грошового </a:t>
            </a:r>
            <a:r>
              <a:rPr lang="ru-RU" sz="2400" dirty="0" err="1">
                <a:solidFill>
                  <a:srgbClr val="2F393E"/>
                </a:solidFill>
              </a:rPr>
              <a:t>забезпечення</a:t>
            </a:r>
            <a:r>
              <a:rPr lang="ru-RU" sz="2400" dirty="0">
                <a:solidFill>
                  <a:srgbClr val="2F393E"/>
                </a:solidFill>
              </a:rPr>
              <a:t> </a:t>
            </a:r>
            <a:r>
              <a:rPr lang="ru-RU" sz="2400" i="0" dirty="0">
                <a:solidFill>
                  <a:srgbClr val="2F393E"/>
                </a:solidFill>
                <a:effectLst/>
              </a:rPr>
              <a:t> </a:t>
            </a:r>
            <a:endParaRPr lang="uk-UA" sz="2400" dirty="0"/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667127B3-933B-622A-676C-2D80684BBA30}"/>
              </a:ext>
            </a:extLst>
          </p:cNvPr>
          <p:cNvSpPr/>
          <p:nvPr/>
        </p:nvSpPr>
        <p:spPr>
          <a:xfrm>
            <a:off x="8249769" y="53976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984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07657-2149-3B4C-B4FB-064F56856014}"/>
              </a:ext>
            </a:extLst>
          </p:cNvPr>
          <p:cNvSpPr txBox="1">
            <a:spLocks/>
          </p:cNvSpPr>
          <p:nvPr/>
        </p:nvSpPr>
        <p:spPr>
          <a:xfrm>
            <a:off x="590946" y="349921"/>
            <a:ext cx="9701001" cy="5854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ts val="300"/>
              </a:spcBef>
              <a:spcAft>
                <a:spcPts val="300"/>
              </a:spcAft>
              <a:buNone/>
              <a:defRPr sz="3800" b="1" i="0" kern="1200" cap="all">
                <a:solidFill>
                  <a:srgbClr val="4A266B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dirty="0">
                <a:latin typeface="+mn-lt"/>
                <a:ea typeface="+mn-ea"/>
              </a:rPr>
              <a:t>Поворотна фінансова допомога (Резервні кошти):</a:t>
            </a:r>
          </a:p>
        </p:txBody>
      </p:sp>
      <p:pic>
        <p:nvPicPr>
          <p:cNvPr id="29" name="Рисунок 28" descr="Інформація щодо порядку укладання договорів про надання послуг з постачання  теплової енергії та гарячої води! – ЧЕРКАСЬКЕ ХІМВОЛОКНО">
            <a:extLst>
              <a:ext uri="{FF2B5EF4-FFF2-40B4-BE49-F238E27FC236}">
                <a16:creationId xmlns:a16="http://schemas.microsoft.com/office/drawing/2014/main" id="{4669BD13-0063-45CD-A4AF-54A355E824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/>
          <a:stretch/>
        </p:blipFill>
        <p:spPr bwMode="auto">
          <a:xfrm>
            <a:off x="119741" y="2568481"/>
            <a:ext cx="3494314" cy="207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FF0A93-8E28-4AED-9E4F-26FB9AFB7224}"/>
              </a:ext>
            </a:extLst>
          </p:cNvPr>
          <p:cNvSpPr txBox="1"/>
          <p:nvPr/>
        </p:nvSpPr>
        <p:spPr>
          <a:xfrm>
            <a:off x="0" y="4676514"/>
            <a:ext cx="3614056" cy="95410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cap="all" dirty="0">
                <a:solidFill>
                  <a:srgbClr val="4A266B"/>
                </a:solidFill>
                <a:ea typeface="+mj-ea"/>
              </a:rPr>
              <a:t>ДОГОВІР  ПРО УМОВИ ЗАПРОВАДЖЕННЯ ТА ОРГАНІЗАЦІЮ ФУНКЦІОНУВАННЯ ПОСЛУГИ ПАТРОНАТУ НАД ДИТИНОЮ ( п.12)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791CE36C-63E1-480C-8CB2-67FA07C14488}"/>
              </a:ext>
            </a:extLst>
          </p:cNvPr>
          <p:cNvSpPr/>
          <p:nvPr/>
        </p:nvSpPr>
        <p:spPr>
          <a:xfrm>
            <a:off x="3614056" y="944502"/>
            <a:ext cx="8425546" cy="9541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ВИПЛАЧУЄТЬСЯ </a:t>
            </a:r>
            <a:r>
              <a:rPr lang="uk-UA" dirty="0">
                <a:solidFill>
                  <a:schemeClr val="tx1"/>
                </a:solidFill>
              </a:rPr>
              <a:t>з місцевого бюджету </a:t>
            </a:r>
            <a:r>
              <a:rPr lang="uk-UA" b="1" dirty="0">
                <a:solidFill>
                  <a:schemeClr val="tx1"/>
                </a:solidFill>
              </a:rPr>
              <a:t>протягом 5 днів </a:t>
            </a:r>
            <a:r>
              <a:rPr lang="uk-UA" dirty="0">
                <a:solidFill>
                  <a:schemeClr val="tx1"/>
                </a:solidFill>
              </a:rPr>
              <a:t>після укладання договору про умови запровадження патронату 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A1D22A85-1A3D-43EA-9649-84B5567A6140}"/>
              </a:ext>
            </a:extLst>
          </p:cNvPr>
          <p:cNvSpPr/>
          <p:nvPr/>
        </p:nvSpPr>
        <p:spPr>
          <a:xfrm>
            <a:off x="3679370" y="2075884"/>
            <a:ext cx="8392889" cy="954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РОЗРАХОВУЄТЬСЯ </a:t>
            </a:r>
            <a:r>
              <a:rPr lang="uk-UA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як</a:t>
            </a:r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2,5 прожиткових мінімуми на дитину до 6 років + 2,5 прожиткових мінімуми на дитину від 6 до 18 років</a:t>
            </a:r>
            <a:endParaRPr lang="uk-UA" dirty="0"/>
          </a:p>
          <a:p>
            <a:pPr algn="ctr"/>
            <a:endParaRPr lang="uk-UA" dirty="0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ACD95C20-CFC1-434A-A0B0-E602E1239FBB}"/>
              </a:ext>
            </a:extLst>
          </p:cNvPr>
          <p:cNvSpPr/>
          <p:nvPr/>
        </p:nvSpPr>
        <p:spPr>
          <a:xfrm>
            <a:off x="3646713" y="3258665"/>
            <a:ext cx="8425546" cy="10887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своєчасного 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догляду, виховання та реабілітації влаштованої під патронат дитини до моменту отримання державної соціальної допомоги.</a:t>
            </a:r>
          </a:p>
          <a:p>
            <a:endParaRPr lang="uk-UA" dirty="0"/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0C9E6B2-758F-418F-B3BA-5A09EB5B6FE7}"/>
              </a:ext>
            </a:extLst>
          </p:cNvPr>
          <p:cNvSpPr/>
          <p:nvPr/>
        </p:nvSpPr>
        <p:spPr>
          <a:xfrm>
            <a:off x="3646713" y="4676514"/>
            <a:ext cx="8425546" cy="11911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ПОНОВЛЮЄТЬСЯ 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патронатним вихователем за рахунок коштів з державного бюджету так, щоб наявні кошти перед наступним влаштуванням відповідали об’єму поворотної фінансової допомоги.</a:t>
            </a:r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E2C75-8E5F-41E1-A542-3C21E13A3F37}"/>
              </a:ext>
            </a:extLst>
          </p:cNvPr>
          <p:cNvSpPr txBox="1"/>
          <p:nvPr/>
        </p:nvSpPr>
        <p:spPr>
          <a:xfrm>
            <a:off x="119740" y="1199786"/>
            <a:ext cx="3494315" cy="16927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cap="all" dirty="0">
                <a:solidFill>
                  <a:srgbClr val="4A266B"/>
                </a:solidFill>
                <a:ea typeface="+mj-ea"/>
              </a:rPr>
              <a:t>РІШЕННЯ ОРГАНУ ОПІКИ ТА ПІКЛУВАННЯ</a:t>
            </a:r>
          </a:p>
          <a:p>
            <a:pPr algn="ctr"/>
            <a:r>
              <a:rPr lang="uk-UA" sz="2000" b="1" cap="all" dirty="0">
                <a:solidFill>
                  <a:srgbClr val="4A266B"/>
                </a:solidFill>
                <a:ea typeface="+mj-ea"/>
              </a:rPr>
              <a:t>+ </a:t>
            </a:r>
          </a:p>
          <a:p>
            <a:pPr algn="ctr"/>
            <a:r>
              <a:rPr lang="uk-UA" sz="1400" b="1" cap="all" dirty="0">
                <a:solidFill>
                  <a:srgbClr val="4A266B"/>
                </a:solidFill>
                <a:ea typeface="+mj-ea"/>
              </a:rPr>
              <a:t>Укладений </a:t>
            </a:r>
            <a:endParaRPr lang="uk-UA" sz="1400" dirty="0"/>
          </a:p>
          <a:p>
            <a:pPr algn="ctr"/>
            <a:r>
              <a:rPr lang="uk-UA" sz="1400" b="1" cap="all" dirty="0">
                <a:solidFill>
                  <a:srgbClr val="4A266B"/>
                </a:solidFill>
                <a:ea typeface="+mj-ea"/>
              </a:rPr>
              <a:t>З головою громади, патронатним вихователем та його помічником</a:t>
            </a:r>
          </a:p>
        </p:txBody>
      </p:sp>
    </p:spTree>
    <p:extLst>
      <p:ext uri="{BB962C8B-B14F-4D97-AF65-F5344CB8AC3E}">
        <p14:creationId xmlns:p14="http://schemas.microsoft.com/office/powerpoint/2010/main" val="3816710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Часто задаваемые вопросы — стоковое фото">
            <a:extLst>
              <a:ext uri="{FF2B5EF4-FFF2-40B4-BE49-F238E27FC236}">
                <a16:creationId xmlns:a16="http://schemas.microsoft.com/office/drawing/2014/main" id="{1F07A9E0-4CFF-E76E-27B1-6C6712CB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25" y="325397"/>
            <a:ext cx="5364411" cy="59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90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57BD78-FF45-7F34-3D41-095E60E35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427381"/>
              </p:ext>
            </p:extLst>
          </p:nvPr>
        </p:nvGraphicFramePr>
        <p:xfrm>
          <a:off x="731063" y="512759"/>
          <a:ext cx="6402601" cy="485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496C822-06C9-D04D-AA53-8A39FB6B991F}"/>
              </a:ext>
            </a:extLst>
          </p:cNvPr>
          <p:cNvSpPr txBox="1">
            <a:spLocks/>
          </p:cNvSpPr>
          <p:nvPr/>
        </p:nvSpPr>
        <p:spPr>
          <a:xfrm>
            <a:off x="7864727" y="1830499"/>
            <a:ext cx="4492764" cy="2454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«Сума об'єднаного впливу більша, ніж вага існуючих викликів»</a:t>
            </a:r>
            <a:br>
              <a:rPr lang="uk-UA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</a:t>
            </a:r>
            <a:r>
              <a:rPr lang="uk-UA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Зеленська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Всесвітній економічний форум, Давос, 17.01.2023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B3EDE-5AB9-E3E0-7120-D30FC8F0A712}"/>
              </a:ext>
            </a:extLst>
          </p:cNvPr>
          <p:cNvSpPr txBox="1"/>
          <p:nvPr/>
        </p:nvSpPr>
        <p:spPr>
          <a:xfrm>
            <a:off x="643467" y="1253882"/>
            <a:ext cx="2786728" cy="435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0258" indent="-190258" defTabSz="859536">
              <a:lnSpc>
                <a:spcPct val="90000"/>
              </a:lnSpc>
              <a:spcBef>
                <a:spcPct val="0"/>
              </a:spcBef>
              <a:spcAft>
                <a:spcPts val="564"/>
              </a:spcAft>
              <a:tabLst>
                <a:tab pos="190258" algn="l"/>
              </a:tabLst>
            </a:pPr>
            <a:r>
              <a:rPr lang="en-US" sz="3384" b="1" kern="1200" spc="-56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Яким дітям може знадобиться патронат?</a:t>
            </a:r>
            <a:endParaRPr lang="en-US" sz="3600" b="1" spc="-6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1B4AA5-0479-3295-2132-5B269085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5" y="362589"/>
            <a:ext cx="8079382" cy="6090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A7B727C3-4312-7F9C-3DAE-0FA56148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43" y="1681260"/>
            <a:ext cx="2913830" cy="275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120C4-B272-1C61-02C4-FAD1C39B3733}"/>
              </a:ext>
            </a:extLst>
          </p:cNvPr>
          <p:cNvSpPr txBox="1"/>
          <p:nvPr/>
        </p:nvSpPr>
        <p:spPr>
          <a:xfrm>
            <a:off x="8921706" y="1984287"/>
            <a:ext cx="33478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Що потрібно дитині, яка потрапила в коло неблагополуччя? </a:t>
            </a:r>
          </a:p>
        </p:txBody>
      </p:sp>
    </p:spTree>
    <p:extLst>
      <p:ext uri="{BB962C8B-B14F-4D97-AF65-F5344CB8AC3E}">
        <p14:creationId xmlns:p14="http://schemas.microsoft.com/office/powerpoint/2010/main" val="331613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B3EDE-5AB9-E3E0-7120-D30FC8F0A712}"/>
              </a:ext>
            </a:extLst>
          </p:cNvPr>
          <p:cNvSpPr txBox="1"/>
          <p:nvPr/>
        </p:nvSpPr>
        <p:spPr>
          <a:xfrm>
            <a:off x="-1747248" y="408313"/>
            <a:ext cx="602064" cy="15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190258" indent="-190258" defTabSz="859536">
              <a:lnSpc>
                <a:spcPct val="90000"/>
              </a:lnSpc>
              <a:spcBef>
                <a:spcPct val="0"/>
              </a:spcBef>
              <a:spcAft>
                <a:spcPts val="564"/>
              </a:spcAft>
              <a:tabLst>
                <a:tab pos="190258" algn="l"/>
              </a:tabLst>
            </a:pPr>
            <a:r>
              <a:rPr lang="en-US" sz="3384" b="1" kern="1200" spc="-56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Яким дітям може знадобиться патронат?</a:t>
            </a:r>
            <a:endParaRPr lang="en-US" sz="3600" b="1" spc="-6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15572-6F79-3D7D-E8A8-20F8EC4D9D9F}"/>
              </a:ext>
            </a:extLst>
          </p:cNvPr>
          <p:cNvSpPr txBox="1"/>
          <p:nvPr/>
        </p:nvSpPr>
        <p:spPr>
          <a:xfrm>
            <a:off x="3363686" y="141919"/>
            <a:ext cx="882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Громада зобов’язана дбати про кожну дитину!  </a:t>
            </a:r>
          </a:p>
        </p:txBody>
      </p:sp>
      <p:pic>
        <p:nvPicPr>
          <p:cNvPr id="6156" name="Picture 12" descr="Багатодітна сім'я з Бучаччини живе в жахливих побутових умовах">
            <a:extLst>
              <a:ext uri="{FF2B5EF4-FFF2-40B4-BE49-F238E27FC236}">
                <a16:creationId xmlns:a16="http://schemas.microsoft.com/office/drawing/2014/main" id="{8CC0D502-E62A-01B4-A0AA-98937BAE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57" y="3118414"/>
            <a:ext cx="4179988" cy="27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вартира с червями: Две маленькие девочки жили в квартире среди червей,  дети были неухоженными и голодными, - патрульная полиция. ФОТОрепортаж «  Фото | Мобильная версия | Цензор.НЕТ">
            <a:extLst>
              <a:ext uri="{FF2B5EF4-FFF2-40B4-BE49-F238E27FC236}">
                <a16:creationId xmlns:a16="http://schemas.microsoft.com/office/drawing/2014/main" id="{E540A3D4-F102-1A5B-1449-59C19DF2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9" y="2618359"/>
            <a:ext cx="2923554" cy="37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облеми в сім'ї дитини – чи повинна школа втручатися | Нова ...">
            <a:extLst>
              <a:ext uri="{FF2B5EF4-FFF2-40B4-BE49-F238E27FC236}">
                <a16:creationId xmlns:a16="http://schemas.microsoft.com/office/drawing/2014/main" id="{74E0B5B6-A6AC-ABF0-011C-BC3C9740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14" y="1046779"/>
            <a:ext cx="2856722" cy="19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Насильство над дітьми в сім'ї: 5 причин і необхідна допомога - Журнал KOZAKY">
            <a:extLst>
              <a:ext uri="{FF2B5EF4-FFF2-40B4-BE49-F238E27FC236}">
                <a16:creationId xmlns:a16="http://schemas.microsoft.com/office/drawing/2014/main" id="{4CFD8A1C-F7C3-23AB-F7C7-247D78587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87" y="856518"/>
            <a:ext cx="3201195" cy="21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Виховання ременем», причини та наслідки. Чому батьки б'ють власних дітей? –  Блог психолога Полтавської обласної бібліотеки для дітей ім. Панаса Мирного">
            <a:extLst>
              <a:ext uri="{FF2B5EF4-FFF2-40B4-BE49-F238E27FC236}">
                <a16:creationId xmlns:a16="http://schemas.microsoft.com/office/drawing/2014/main" id="{5A190C43-0319-BC20-2C2A-71F6CA21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6" y="141919"/>
            <a:ext cx="3322819" cy="22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Якщо на ваших очах б'ють дитину - треба втручатись: психологиня про страшні  наслідки пережитого насильства - WCU - Жiночий консорцiум України">
            <a:extLst>
              <a:ext uri="{FF2B5EF4-FFF2-40B4-BE49-F238E27FC236}">
                <a16:creationId xmlns:a16="http://schemas.microsoft.com/office/drawing/2014/main" id="{0BEA41D4-9B8F-61FC-9668-40A49673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t="13816" r="17640" b="9380"/>
          <a:stretch/>
        </p:blipFill>
        <p:spPr bwMode="auto">
          <a:xfrm>
            <a:off x="3560106" y="3136050"/>
            <a:ext cx="4292596" cy="31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314564-15A9-B63C-7C28-94AAF4B5C776}"/>
              </a:ext>
            </a:extLst>
          </p:cNvPr>
          <p:cNvSpPr txBox="1"/>
          <p:nvPr/>
        </p:nvSpPr>
        <p:spPr>
          <a:xfrm rot="10800000" flipV="1">
            <a:off x="7636854" y="5832855"/>
            <a:ext cx="467502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200" b="1" kern="1200" cap="all" dirty="0">
                <a:solidFill>
                  <a:srgbClr val="FF0000"/>
                </a:solidFill>
                <a:ea typeface="+mj-ea"/>
                <a:cs typeface="+mj-cs"/>
              </a:rPr>
              <a:t>«Ні» дитячим стражданням</a:t>
            </a:r>
            <a:r>
              <a:rPr lang="uk-UA" sz="3200" b="1" cap="all" dirty="0">
                <a:solidFill>
                  <a:srgbClr val="FF0000"/>
                </a:solidFill>
                <a:ea typeface="+mj-ea"/>
                <a:cs typeface="+mj-cs"/>
              </a:rPr>
              <a:t>!</a:t>
            </a:r>
            <a:endParaRPr lang="en-US" sz="3200" b="1" kern="1200" cap="all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738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84FAF-D1EC-96FB-3B04-5C47BB353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" t="-130" r="-1166"/>
          <a:stretch/>
        </p:blipFill>
        <p:spPr>
          <a:xfrm>
            <a:off x="4511674" y="394791"/>
            <a:ext cx="7202361" cy="4492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ADA50A-8832-C5C2-FC57-9A0156775871}"/>
              </a:ext>
            </a:extLst>
          </p:cNvPr>
          <p:cNvSpPr txBox="1"/>
          <p:nvPr/>
        </p:nvSpPr>
        <p:spPr>
          <a:xfrm>
            <a:off x="717616" y="24978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2060"/>
                </a:solidFill>
              </a:rPr>
              <a:t>В центрі уваги  </a:t>
            </a:r>
            <a:br>
              <a:rPr lang="uk-UA" sz="1800" b="1" dirty="0">
                <a:solidFill>
                  <a:srgbClr val="002060"/>
                </a:solidFill>
              </a:rPr>
            </a:br>
            <a:r>
              <a:rPr lang="uk-UA" sz="1800" b="1" dirty="0">
                <a:solidFill>
                  <a:srgbClr val="002060"/>
                </a:solidFill>
              </a:rPr>
              <a:t>ДИТИНА та ЇЇ СІМ’Я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193E4D89-82D7-1658-BBE5-5DCBFF6B0BAC}"/>
              </a:ext>
            </a:extLst>
          </p:cNvPr>
          <p:cNvSpPr/>
          <p:nvPr/>
        </p:nvSpPr>
        <p:spPr>
          <a:xfrm>
            <a:off x="2861796" y="2664583"/>
            <a:ext cx="1546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92DA52-BEE6-4C71-92E6-944EF63088E3}"/>
              </a:ext>
            </a:extLst>
          </p:cNvPr>
          <p:cNvSpPr txBox="1"/>
          <p:nvPr/>
        </p:nvSpPr>
        <p:spPr>
          <a:xfrm>
            <a:off x="3275732" y="5042070"/>
            <a:ext cx="84383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обмеження застосування догляду на базі інституцій та стаціонарних закладів з одночасним розширенням сімейних форм опіки та піклування й відповідних послуг за місцем проживання;</a:t>
            </a:r>
          </a:p>
          <a:p>
            <a:endParaRPr lang="uk-UA" sz="18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підготовка дитини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uk-UA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молоді до виходу із системи опіки із забезпеченням їх соціального включення та плавного переходу до незалежного життя. </a:t>
            </a:r>
            <a:endParaRPr lang="uk-UA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0496C-9AC0-9F3F-E59B-F9A6511AEEBF}"/>
              </a:ext>
            </a:extLst>
          </p:cNvPr>
          <p:cNvSpPr txBox="1"/>
          <p:nvPr/>
        </p:nvSpPr>
        <p:spPr>
          <a:xfrm>
            <a:off x="1696069" y="4179903"/>
            <a:ext cx="9352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попередження розлучення дітей з їхніми батьками шляхом забезпечення адекватної підтримки дітей, сімей та громад;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333F1-84F0-9A76-2E74-75144B773AAD}"/>
              </a:ext>
            </a:extLst>
          </p:cNvPr>
          <p:cNvSpPr txBox="1"/>
          <p:nvPr/>
        </p:nvSpPr>
        <p:spPr>
          <a:xfrm>
            <a:off x="77064" y="50926"/>
            <a:ext cx="89916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00000"/>
              </a:lnSpc>
              <a:tabLst>
                <a:tab pos="334010" algn="l"/>
              </a:tabLst>
            </a:pPr>
            <a:r>
              <a:rPr lang="uk-UA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Деінституціалізація</a:t>
            </a:r>
            <a:r>
              <a:rPr lang="uk-UA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– </a:t>
            </a:r>
            <a:r>
              <a:rPr lang="uk-UA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це процес реформування національної системи альтернативного догляду дітей, які за різних причин не можуть бути зі своєю сім’єю</a:t>
            </a:r>
            <a:br>
              <a:rPr lang="uk-UA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br>
              <a:rPr lang="uk-UA" sz="2800" dirty="0">
                <a:solidFill>
                  <a:srgbClr val="002060"/>
                </a:solidFill>
                <a:ea typeface="Calibri" panose="020F0502020204030204" pitchFamily="34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578ED9-87CF-9B4C-8E4D-1255B7AC02E1}"/>
              </a:ext>
            </a:extLst>
          </p:cNvPr>
          <p:cNvSpPr txBox="1"/>
          <p:nvPr/>
        </p:nvSpPr>
        <p:spPr>
          <a:xfrm>
            <a:off x="422974" y="5229075"/>
            <a:ext cx="2940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Що в результаті? </a:t>
            </a:r>
          </a:p>
        </p:txBody>
      </p:sp>
    </p:spTree>
    <p:extLst>
      <p:ext uri="{BB962C8B-B14F-4D97-AF65-F5344CB8AC3E}">
        <p14:creationId xmlns:p14="http://schemas.microsoft.com/office/powerpoint/2010/main" val="365598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66EE5A7-0AD2-CB6C-D958-06607B8EEFD8}"/>
              </a:ext>
            </a:extLst>
          </p:cNvPr>
          <p:cNvSpPr txBox="1"/>
          <p:nvPr/>
        </p:nvSpPr>
        <p:spPr>
          <a:xfrm>
            <a:off x="716472" y="445592"/>
            <a:ext cx="11342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Проблемні питання, які спонукають «думати» про патронат?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031D9-C7C4-29B8-2B62-860365E03243}"/>
              </a:ext>
            </a:extLst>
          </p:cNvPr>
          <p:cNvSpPr txBox="1"/>
          <p:nvPr/>
        </p:nvSpPr>
        <p:spPr>
          <a:xfrm>
            <a:off x="572191" y="1462945"/>
            <a:ext cx="895493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</a:rPr>
              <a:t>Що важливіше – право дитини на сім’ю, чи безпека дитини і право на гідне життя?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</a:rPr>
              <a:t>Вилучати чи не вилучати дітей з цієї сім’ї і куди їх всіх «подіти»?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</a:rPr>
              <a:t>Як організувати соціальну підтримку дитині та її сім’ї на рівні громади? </a:t>
            </a:r>
          </a:p>
        </p:txBody>
      </p:sp>
      <p:pic>
        <p:nvPicPr>
          <p:cNvPr id="4102" name="Picture 6" descr="3D Уайт читає книгу - Фото, зображення">
            <a:extLst>
              <a:ext uri="{FF2B5EF4-FFF2-40B4-BE49-F238E27FC236}">
                <a16:creationId xmlns:a16="http://schemas.microsoft.com/office/drawing/2014/main" id="{09A6D036-B7B2-9E16-3980-BE334BAC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07" y="868414"/>
            <a:ext cx="2637080" cy="33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FFB20B2-9DE1-DA4A-C48C-20B1BA7866BA}"/>
              </a:ext>
            </a:extLst>
          </p:cNvPr>
          <p:cNvSpPr txBox="1"/>
          <p:nvPr/>
        </p:nvSpPr>
        <p:spPr>
          <a:xfrm>
            <a:off x="1649187" y="4314264"/>
            <a:ext cx="967195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</a:rPr>
              <a:t>Як, на етапі подолання СЖО, максимально зберегти дитині контакти з її родиною?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</a:rPr>
              <a:t>Як швидко реагування на ризики та виклики, приймаючи рішення в найкращих інтересах кожної дитини та враховуючи ресурси її сім’ї? </a:t>
            </a:r>
          </a:p>
        </p:txBody>
      </p:sp>
    </p:spTree>
    <p:extLst>
      <p:ext uri="{BB962C8B-B14F-4D97-AF65-F5344CB8AC3E}">
        <p14:creationId xmlns:p14="http://schemas.microsoft.com/office/powerpoint/2010/main" val="24323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954DFA-223A-4A0C-A00D-DC9E9109C394}"/>
              </a:ext>
            </a:extLst>
          </p:cNvPr>
          <p:cNvSpPr txBox="1"/>
          <p:nvPr/>
        </p:nvSpPr>
        <p:spPr>
          <a:xfrm>
            <a:off x="8215116" y="10144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91DFA-83E2-C681-4BFC-58F3A5F171F0}"/>
              </a:ext>
            </a:extLst>
          </p:cNvPr>
          <p:cNvSpPr txBox="1"/>
          <p:nvPr/>
        </p:nvSpPr>
        <p:spPr>
          <a:xfrm>
            <a:off x="4144833" y="1203700"/>
            <a:ext cx="80880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2500" b="1" dirty="0">
                <a:solidFill>
                  <a:srgbClr val="002060"/>
                </a:solidFill>
              </a:rPr>
              <a:t>забезпечити захист прав дитини</a:t>
            </a:r>
            <a:r>
              <a:rPr lang="uk-UA" sz="2500" dirty="0">
                <a:solidFill>
                  <a:srgbClr val="002060"/>
                </a:solidFill>
              </a:rPr>
              <a:t>, яка через СЖО тимчасово не може проживати разом з батьками/законними представниками, </a:t>
            </a:r>
            <a:r>
              <a:rPr lang="uk-UA" sz="2500" b="1" dirty="0">
                <a:solidFill>
                  <a:srgbClr val="002060"/>
                </a:solidFill>
              </a:rPr>
              <a:t>надання їй та її сім’ї послуг, </a:t>
            </a:r>
            <a:r>
              <a:rPr lang="uk-UA" sz="2500" dirty="0">
                <a:solidFill>
                  <a:srgbClr val="002060"/>
                </a:solidFill>
              </a:rPr>
              <a:t>спрямованих на реінтеграцію дитини у сім’ю або надання дитині відповідного статусу для прийняття подальших рішень з урахуванням найкращих інтересів дитини щодо забезпечення її права на виховання в сім’ї або в умовах, максимально наближених до сімейних.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251F5-2FF3-DA34-4982-C359EBEBE724}"/>
              </a:ext>
            </a:extLst>
          </p:cNvPr>
          <p:cNvSpPr txBox="1"/>
          <p:nvPr/>
        </p:nvSpPr>
        <p:spPr>
          <a:xfrm>
            <a:off x="440872" y="415949"/>
            <a:ext cx="6106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3200" b="1" dirty="0">
                <a:solidFill>
                  <a:srgbClr val="002060"/>
                </a:solidFill>
              </a:rPr>
              <a:t>Мета патронату над дитиною:</a:t>
            </a:r>
          </a:p>
        </p:txBody>
      </p:sp>
      <p:pic>
        <p:nvPicPr>
          <p:cNvPr id="20" name="Picture 3" descr="Icon&#10;&#10;Description automatically generated">
            <a:extLst>
              <a:ext uri="{FF2B5EF4-FFF2-40B4-BE49-F238E27FC236}">
                <a16:creationId xmlns:a16="http://schemas.microsoft.com/office/drawing/2014/main" id="{C0C2E84E-8876-9BEB-C0D7-906383E3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7" y="2095788"/>
            <a:ext cx="2597294" cy="26664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CC6BA7-D6B7-77D1-818F-E03BF4F59154}"/>
              </a:ext>
            </a:extLst>
          </p:cNvPr>
          <p:cNvSpPr txBox="1"/>
          <p:nvPr/>
        </p:nvSpPr>
        <p:spPr>
          <a:xfrm>
            <a:off x="5266066" y="5319053"/>
            <a:ext cx="67082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Розширення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можливостей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громади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у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забезпеченні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права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кожної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дитини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сім’ю</a:t>
            </a:r>
            <a:br>
              <a:rPr lang="uk-UA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en-US" sz="28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CF21BE-E1BA-1C52-BF92-48C3C3E96A91}"/>
              </a:ext>
            </a:extLst>
          </p:cNvPr>
          <p:cNvSpPr txBox="1"/>
          <p:nvPr/>
        </p:nvSpPr>
        <p:spPr>
          <a:xfrm>
            <a:off x="1577967" y="5624125"/>
            <a:ext cx="615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ПАТРОНАТ </a:t>
            </a:r>
            <a:endParaRPr lang="uk-UA" sz="3200" dirty="0"/>
          </a:p>
        </p:txBody>
      </p:sp>
      <p:sp>
        <p:nvSpPr>
          <p:cNvPr id="28" name="Стрілка: вправо 27">
            <a:extLst>
              <a:ext uri="{FF2B5EF4-FFF2-40B4-BE49-F238E27FC236}">
                <a16:creationId xmlns:a16="http://schemas.microsoft.com/office/drawing/2014/main" id="{C12A7EE5-3221-5E0C-89DB-34DBEBFE6EBF}"/>
              </a:ext>
            </a:extLst>
          </p:cNvPr>
          <p:cNvSpPr/>
          <p:nvPr/>
        </p:nvSpPr>
        <p:spPr>
          <a:xfrm>
            <a:off x="3668025" y="5726491"/>
            <a:ext cx="1546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075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3798</Words>
  <Application>Microsoft Office PowerPoint</Application>
  <PresentationFormat>Широкий екран</PresentationFormat>
  <Paragraphs>316</Paragraphs>
  <Slides>45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Gill Sans</vt:lpstr>
      <vt:lpstr>Roboto</vt:lpstr>
      <vt:lpstr>Roboto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В чому актуальність патронату?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Алгоритм влаштування під дітей патронат: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Larysa Stryga</dc:creator>
  <cp:lastModifiedBy>Larysa Stryga</cp:lastModifiedBy>
  <cp:revision>69</cp:revision>
  <dcterms:created xsi:type="dcterms:W3CDTF">2023-05-04T06:05:26Z</dcterms:created>
  <dcterms:modified xsi:type="dcterms:W3CDTF">2023-05-06T09:34:05Z</dcterms:modified>
</cp:coreProperties>
</file>